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7" r:id="rId1"/>
  </p:sldMasterIdLst>
  <p:notesMasterIdLst>
    <p:notesMasterId r:id="rId47"/>
  </p:notesMasterIdLst>
  <p:sldIdLst>
    <p:sldId id="256" r:id="rId2"/>
    <p:sldId id="283" r:id="rId3"/>
    <p:sldId id="284" r:id="rId4"/>
    <p:sldId id="301" r:id="rId5"/>
    <p:sldId id="298" r:id="rId6"/>
    <p:sldId id="299" r:id="rId7"/>
    <p:sldId id="300" r:id="rId8"/>
    <p:sldId id="288" r:id="rId9"/>
    <p:sldId id="257" r:id="rId10"/>
    <p:sldId id="258" r:id="rId11"/>
    <p:sldId id="307" r:id="rId12"/>
    <p:sldId id="308" r:id="rId13"/>
    <p:sldId id="309" r:id="rId14"/>
    <p:sldId id="310" r:id="rId15"/>
    <p:sldId id="260" r:id="rId16"/>
    <p:sldId id="290" r:id="rId17"/>
    <p:sldId id="261" r:id="rId18"/>
    <p:sldId id="262" r:id="rId19"/>
    <p:sldId id="263" r:id="rId20"/>
    <p:sldId id="291" r:id="rId21"/>
    <p:sldId id="264" r:id="rId22"/>
    <p:sldId id="265" r:id="rId23"/>
    <p:sldId id="266" r:id="rId24"/>
    <p:sldId id="293" r:id="rId25"/>
    <p:sldId id="267" r:id="rId26"/>
    <p:sldId id="269" r:id="rId27"/>
    <p:sldId id="295" r:id="rId28"/>
    <p:sldId id="268" r:id="rId29"/>
    <p:sldId id="271" r:id="rId30"/>
    <p:sldId id="272" r:id="rId31"/>
    <p:sldId id="273" r:id="rId32"/>
    <p:sldId id="274" r:id="rId33"/>
    <p:sldId id="294" r:id="rId34"/>
    <p:sldId id="275" r:id="rId35"/>
    <p:sldId id="277" r:id="rId36"/>
    <p:sldId id="296" r:id="rId37"/>
    <p:sldId id="280" r:id="rId38"/>
    <p:sldId id="281" r:id="rId39"/>
    <p:sldId id="282" r:id="rId40"/>
    <p:sldId id="303" r:id="rId41"/>
    <p:sldId id="302" r:id="rId42"/>
    <p:sldId id="304" r:id="rId43"/>
    <p:sldId id="305" r:id="rId44"/>
    <p:sldId id="306" r:id="rId45"/>
    <p:sldId id="297" r:id="rId46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41" autoAdjust="0"/>
  </p:normalViewPr>
  <p:slideViewPr>
    <p:cSldViewPr snapToGrid="0" snapToObjects="1">
      <p:cViewPr varScale="1">
        <p:scale>
          <a:sx n="164" d="100"/>
          <a:sy n="164" d="100"/>
        </p:scale>
        <p:origin x="-204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8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438A6-CD8C-7048-A420-3CE1EA58DA5D}" type="datetimeFigureOut">
              <a:rPr kumimoji="1" lang="ja-JP" altLang="en-US" smtClean="0"/>
              <a:pPr/>
              <a:t>12/05/16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F7539-09B2-8448-8D2C-31CEFB08FD7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2918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92B65-4AAC-4C21-B1AB-3556D6F99F46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79B4-7DAC-4F5C-82ED-4F11476692DE}" type="slidenum">
              <a:rPr kumimoji="1" lang="ja-JP" altLang="en-US" smtClean="0"/>
              <a:pPr/>
              <a:t>35</a:t>
            </a:fld>
            <a:endParaRPr kumimoji="1" lang="ja-JP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79B4-7DAC-4F5C-82ED-4F11476692DE}" type="slidenum">
              <a:rPr kumimoji="1" lang="ja-JP" altLang="en-US" smtClean="0"/>
              <a:pPr/>
              <a:t>37</a:t>
            </a:fld>
            <a:endParaRPr kumimoji="1" lang="ja-JP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79B4-7DAC-4F5C-82ED-4F11476692DE}" type="slidenum">
              <a:rPr kumimoji="1" lang="ja-JP" altLang="en-US" smtClean="0"/>
              <a:pPr/>
              <a:t>38</a:t>
            </a:fld>
            <a:endParaRPr kumimoji="1" lang="ja-JP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79B4-7DAC-4F5C-82ED-4F11476692DE}" type="slidenum">
              <a:rPr kumimoji="1" lang="ja-JP" altLang="en-US" smtClean="0"/>
              <a:pPr/>
              <a:t>39</a:t>
            </a:fld>
            <a:endParaRPr kumimoji="1" lang="ja-JP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4A3BE-AB57-4FAF-9DBF-32022CDDF57A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92B65-4AAC-4C21-B1AB-3556D6F99F46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92B65-4AAC-4C21-B1AB-3556D6F99F46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92B65-4AAC-4C21-B1AB-3556D6F99F46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92B65-4AAC-4C21-B1AB-3556D6F99F46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3588" cy="3429000"/>
          </a:xfrm>
        </p:spPr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DA9E7-6820-4B46-AE3C-BC7202BC6931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3588" cy="3429000"/>
          </a:xfrm>
        </p:spPr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DA9E7-6820-4B46-AE3C-BC7202BC6931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279B4-7DAC-4F5C-82ED-4F11476692DE}" type="slidenum">
              <a:rPr kumimoji="1" lang="ja-JP" altLang="en-US" smtClean="0"/>
              <a:pPr/>
              <a:t>34</a:t>
            </a:fld>
            <a:endParaRPr kumimoji="1" lang="ja-JP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21D1-825E-D848-8F32-D2C8F70029A0}" type="datetimeFigureOut">
              <a:rPr kumimoji="1" lang="ja-JP" altLang="en-US" smtClean="0"/>
              <a:pPr/>
              <a:t>12/05/16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2C86C-7136-D84F-B541-9D6061BD9D6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21D1-825E-D848-8F32-D2C8F70029A0}" type="datetimeFigureOut">
              <a:rPr kumimoji="1" lang="ja-JP" altLang="en-US" smtClean="0"/>
              <a:pPr/>
              <a:t>12/05/16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2C86C-7136-D84F-B541-9D6061BD9D6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21D1-825E-D848-8F32-D2C8F70029A0}" type="datetimeFigureOut">
              <a:rPr kumimoji="1" lang="ja-JP" altLang="en-US" smtClean="0"/>
              <a:pPr/>
              <a:t>12/05/16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2C86C-7136-D84F-B541-9D6061BD9D6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34082"/>
          </a:xfrm>
        </p:spPr>
        <p:txBody>
          <a:bodyPr>
            <a:normAutofit/>
          </a:bodyPr>
          <a:lstStyle>
            <a:lvl1pPr>
              <a:defRPr sz="3200" u="none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844825"/>
            <a:ext cx="8229600" cy="4281339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altLang="ja-JP" smtClean="0"/>
              <a:t>2011/4/26</a:t>
            </a:r>
            <a:endParaRPr lang="ja-JP" alt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42C10D2E-C067-41B6-AE90-532214A6EBB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" name="テキスト プレースホルダ 9"/>
          <p:cNvSpPr>
            <a:spLocks noGrp="1"/>
          </p:cNvSpPr>
          <p:nvPr>
            <p:ph type="body" sz="quarter" idx="13"/>
          </p:nvPr>
        </p:nvSpPr>
        <p:spPr>
          <a:xfrm>
            <a:off x="611561" y="1052736"/>
            <a:ext cx="7848600" cy="576262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 anchorCtr="1"/>
          <a:lstStyle>
            <a:lvl1pPr algn="ctr">
              <a:defRPr sz="2800"/>
            </a:lvl1pPr>
          </a:lstStyle>
          <a:p>
            <a:pPr lvl="0"/>
            <a:r>
              <a:rPr kumimoji="1" lang="ja-JP" altLang="en-US" dirty="0" smtClean="0"/>
              <a:t>マスタ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29431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21D1-825E-D848-8F32-D2C8F70029A0}" type="datetimeFigureOut">
              <a:rPr kumimoji="1" lang="ja-JP" altLang="en-US" smtClean="0"/>
              <a:pPr/>
              <a:t>12/05/16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2C86C-7136-D84F-B541-9D6061BD9D6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21D1-825E-D848-8F32-D2C8F70029A0}" type="datetimeFigureOut">
              <a:rPr kumimoji="1" lang="ja-JP" altLang="en-US" smtClean="0"/>
              <a:pPr/>
              <a:t>12/05/16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2C86C-7136-D84F-B541-9D6061BD9D6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21D1-825E-D848-8F32-D2C8F70029A0}" type="datetimeFigureOut">
              <a:rPr kumimoji="1" lang="ja-JP" altLang="en-US" smtClean="0"/>
              <a:pPr/>
              <a:t>12/05/16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2C86C-7136-D84F-B541-9D6061BD9D6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21D1-825E-D848-8F32-D2C8F70029A0}" type="datetimeFigureOut">
              <a:rPr kumimoji="1" lang="ja-JP" altLang="en-US" smtClean="0"/>
              <a:pPr/>
              <a:t>12/05/16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2C86C-7136-D84F-B541-9D6061BD9D6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21D1-825E-D848-8F32-D2C8F70029A0}" type="datetimeFigureOut">
              <a:rPr kumimoji="1" lang="ja-JP" altLang="en-US" smtClean="0"/>
              <a:pPr/>
              <a:t>12/05/16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2C86C-7136-D84F-B541-9D6061BD9D6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21D1-825E-D848-8F32-D2C8F70029A0}" type="datetimeFigureOut">
              <a:rPr kumimoji="1" lang="ja-JP" altLang="en-US" smtClean="0"/>
              <a:pPr/>
              <a:t>12/05/16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2C86C-7136-D84F-B541-9D6061BD9D6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21D1-825E-D848-8F32-D2C8F70029A0}" type="datetimeFigureOut">
              <a:rPr kumimoji="1" lang="ja-JP" altLang="en-US" smtClean="0"/>
              <a:pPr/>
              <a:t>12/05/16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2C86C-7136-D84F-B541-9D6061BD9D6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21D1-825E-D848-8F32-D2C8F70029A0}" type="datetimeFigureOut">
              <a:rPr kumimoji="1" lang="ja-JP" altLang="en-US" smtClean="0"/>
              <a:pPr/>
              <a:t>12/05/16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2C86C-7136-D84F-B541-9D6061BD9D6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821D1-825E-D848-8F32-D2C8F70029A0}" type="datetimeFigureOut">
              <a:rPr kumimoji="1" lang="ja-JP" altLang="en-US" smtClean="0"/>
              <a:pPr/>
              <a:t>12/05/16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2C86C-7136-D84F-B541-9D6061BD9D6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3" Type="http://schemas.openxmlformats.org/officeDocument/2006/relationships/image" Target="../media/image4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Relationship Id="rId3" Type="http://schemas.openxmlformats.org/officeDocument/2006/relationships/image" Target="../media/image46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jpeg"/><Relationship Id="rId12" Type="http://schemas.openxmlformats.org/officeDocument/2006/relationships/image" Target="../media/image17.jpeg"/><Relationship Id="rId13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6" Type="http://schemas.openxmlformats.org/officeDocument/2006/relationships/image" Target="../media/image11.gif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55705" y="2130425"/>
            <a:ext cx="8195235" cy="147002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データマイニングと機械学習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ja-JP" altLang="en-US" dirty="0" smtClean="0"/>
              <a:t>数理第</a:t>
            </a:r>
            <a:r>
              <a:rPr kumimoji="1" lang="en-US" altLang="ja-JP" dirty="0" smtClean="0"/>
              <a:t>6</a:t>
            </a:r>
            <a:r>
              <a:rPr kumimoji="1" lang="ja-JP" altLang="en-US" dirty="0" smtClean="0"/>
              <a:t>研究室</a:t>
            </a:r>
            <a:endParaRPr kumimoji="1" lang="en-US" altLang="ja-JP" dirty="0" smtClean="0"/>
          </a:p>
          <a:p>
            <a:r>
              <a:rPr lang="ja-JP" altLang="en-US" dirty="0" smtClean="0"/>
              <a:t>計数工学科　オープンハウス</a:t>
            </a:r>
            <a:endParaRPr lang="en-US" altLang="ja-JP" dirty="0" smtClean="0"/>
          </a:p>
          <a:p>
            <a:r>
              <a:rPr kumimoji="1" lang="en-US" altLang="ja-JP" dirty="0" smtClean="0"/>
              <a:t>2012/5/18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53336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メンバー紹介</a:t>
            </a:r>
            <a:endParaRPr kumimoji="1" lang="ja-JP" altLang="en-US" dirty="0"/>
          </a:p>
        </p:txBody>
      </p:sp>
      <p:pic>
        <p:nvPicPr>
          <p:cNvPr id="6" name="図 5" descr="kashima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477" y="2315882"/>
            <a:ext cx="1356013" cy="180801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273175" y="3046682"/>
            <a:ext cx="19627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鹿島</a:t>
            </a:r>
            <a:r>
              <a:rPr kumimoji="1" lang="en-US" altLang="ja-JP" sz="3200" dirty="0" smtClean="0"/>
              <a:t> </a:t>
            </a:r>
            <a:r>
              <a:rPr kumimoji="1" lang="ja-JP" altLang="en-US" sz="3200" dirty="0" smtClean="0"/>
              <a:t>久嗣</a:t>
            </a:r>
          </a:p>
          <a:p>
            <a:r>
              <a:rPr kumimoji="1" lang="ja-JP" altLang="en-US" sz="3200" dirty="0" smtClean="0"/>
              <a:t>准教授</a:t>
            </a:r>
            <a:endParaRPr kumimoji="1" lang="en-US" altLang="ja-JP" sz="3200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401154" y="4699000"/>
            <a:ext cx="634019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キーワード：構造データ／関係性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1987174" y="5974541"/>
            <a:ext cx="542365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 smtClean="0"/>
              <a:t>略歴：京大</a:t>
            </a:r>
            <a:r>
              <a:rPr lang="en-US" altLang="ja-JP" sz="3200" dirty="0" smtClean="0"/>
              <a:t>→</a:t>
            </a:r>
            <a:r>
              <a:rPr lang="ja-JP" altLang="en-US" sz="3200" dirty="0" smtClean="0"/>
              <a:t>日本</a:t>
            </a:r>
            <a:r>
              <a:rPr lang="en-US" altLang="ja-JP" sz="3200" dirty="0" smtClean="0"/>
              <a:t>IBM→</a:t>
            </a:r>
            <a:r>
              <a:rPr lang="ja-JP" altLang="en-US" sz="3200" dirty="0" smtClean="0"/>
              <a:t>東大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94604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有用な知識の例</a:t>
            </a:r>
            <a:r>
              <a:rPr lang="ja-JP" altLang="en-US" dirty="0" smtClean="0"/>
              <a:t>：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クラスタリング</a:t>
            </a:r>
            <a:endParaRPr kumimoji="1" lang="ja-JP" altLang="en-US" dirty="0"/>
          </a:p>
        </p:txBody>
      </p:sp>
      <p:grpSp>
        <p:nvGrpSpPr>
          <p:cNvPr id="4" name="グループ化 34"/>
          <p:cNvGrpSpPr/>
          <p:nvPr/>
        </p:nvGrpSpPr>
        <p:grpSpPr>
          <a:xfrm>
            <a:off x="971600" y="2636912"/>
            <a:ext cx="7200800" cy="2880320"/>
            <a:chOff x="539552" y="2420888"/>
            <a:chExt cx="7992888" cy="3168352"/>
          </a:xfrm>
        </p:grpSpPr>
        <p:grpSp>
          <p:nvGrpSpPr>
            <p:cNvPr id="5" name="グループ化 16"/>
            <p:cNvGrpSpPr/>
            <p:nvPr/>
          </p:nvGrpSpPr>
          <p:grpSpPr>
            <a:xfrm>
              <a:off x="539552" y="2420888"/>
              <a:ext cx="2160240" cy="2880320"/>
              <a:chOff x="539552" y="2420888"/>
              <a:chExt cx="2160240" cy="2880320"/>
            </a:xfrm>
          </p:grpSpPr>
          <p:sp>
            <p:nvSpPr>
              <p:cNvPr id="22" name="フローチャート : 結合子 6"/>
              <p:cNvSpPr/>
              <p:nvPr/>
            </p:nvSpPr>
            <p:spPr>
              <a:xfrm>
                <a:off x="1259632" y="2420888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フローチャート : 結合子 7"/>
              <p:cNvSpPr/>
              <p:nvPr/>
            </p:nvSpPr>
            <p:spPr>
              <a:xfrm>
                <a:off x="539552" y="4653136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フローチャート : 結合子 8"/>
              <p:cNvSpPr/>
              <p:nvPr/>
            </p:nvSpPr>
            <p:spPr>
              <a:xfrm>
                <a:off x="1547664" y="4365104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フローチャート : 結合子 9"/>
              <p:cNvSpPr/>
              <p:nvPr/>
            </p:nvSpPr>
            <p:spPr>
              <a:xfrm>
                <a:off x="1115616" y="5013176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フローチャート : 結合子 10"/>
              <p:cNvSpPr/>
              <p:nvPr/>
            </p:nvSpPr>
            <p:spPr>
              <a:xfrm>
                <a:off x="1907704" y="2636912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フローチャート : 結合子 11"/>
              <p:cNvSpPr/>
              <p:nvPr/>
            </p:nvSpPr>
            <p:spPr>
              <a:xfrm>
                <a:off x="1403648" y="3212976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フローチャート : 結合子 12"/>
              <p:cNvSpPr/>
              <p:nvPr/>
            </p:nvSpPr>
            <p:spPr>
              <a:xfrm>
                <a:off x="2195736" y="4437112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フローチャート : 結合子 13"/>
              <p:cNvSpPr/>
              <p:nvPr/>
            </p:nvSpPr>
            <p:spPr>
              <a:xfrm>
                <a:off x="1979712" y="3789040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フローチャート : 結合子 14"/>
              <p:cNvSpPr/>
              <p:nvPr/>
            </p:nvSpPr>
            <p:spPr>
              <a:xfrm>
                <a:off x="2411760" y="3933056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フローチャート : 結合子 15"/>
              <p:cNvSpPr/>
              <p:nvPr/>
            </p:nvSpPr>
            <p:spPr>
              <a:xfrm>
                <a:off x="539552" y="2852936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17"/>
            <p:cNvGrpSpPr/>
            <p:nvPr/>
          </p:nvGrpSpPr>
          <p:grpSpPr>
            <a:xfrm>
              <a:off x="6156176" y="2492896"/>
              <a:ext cx="2160240" cy="2880320"/>
              <a:chOff x="539552" y="2420888"/>
              <a:chExt cx="2160240" cy="2880320"/>
            </a:xfrm>
          </p:grpSpPr>
          <p:sp>
            <p:nvSpPr>
              <p:cNvPr id="12" name="フローチャート : 結合子 18"/>
              <p:cNvSpPr/>
              <p:nvPr/>
            </p:nvSpPr>
            <p:spPr>
              <a:xfrm>
                <a:off x="1259632" y="2420888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フローチャート : 結合子 19"/>
              <p:cNvSpPr/>
              <p:nvPr/>
            </p:nvSpPr>
            <p:spPr>
              <a:xfrm>
                <a:off x="539552" y="4653136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フローチャート : 結合子 20"/>
              <p:cNvSpPr/>
              <p:nvPr/>
            </p:nvSpPr>
            <p:spPr>
              <a:xfrm>
                <a:off x="1547664" y="4365104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フローチャート : 結合子 21"/>
              <p:cNvSpPr/>
              <p:nvPr/>
            </p:nvSpPr>
            <p:spPr>
              <a:xfrm>
                <a:off x="1115616" y="5013176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フローチャート : 結合子 22"/>
              <p:cNvSpPr/>
              <p:nvPr/>
            </p:nvSpPr>
            <p:spPr>
              <a:xfrm>
                <a:off x="1907704" y="2636912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フローチャート : 結合子 23"/>
              <p:cNvSpPr/>
              <p:nvPr/>
            </p:nvSpPr>
            <p:spPr>
              <a:xfrm>
                <a:off x="1403648" y="3212976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フローチャート : 結合子 24"/>
              <p:cNvSpPr/>
              <p:nvPr/>
            </p:nvSpPr>
            <p:spPr>
              <a:xfrm>
                <a:off x="2195736" y="4437112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フローチャート : 結合子 25"/>
              <p:cNvSpPr/>
              <p:nvPr/>
            </p:nvSpPr>
            <p:spPr>
              <a:xfrm>
                <a:off x="1979712" y="3789040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フローチャート : 結合子 26"/>
              <p:cNvSpPr/>
              <p:nvPr/>
            </p:nvSpPr>
            <p:spPr>
              <a:xfrm>
                <a:off x="2411760" y="3933056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ローチャート : 結合子 27"/>
              <p:cNvSpPr/>
              <p:nvPr/>
            </p:nvSpPr>
            <p:spPr>
              <a:xfrm>
                <a:off x="539552" y="2852936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右矢印 6"/>
            <p:cNvSpPr/>
            <p:nvPr/>
          </p:nvSpPr>
          <p:spPr>
            <a:xfrm>
              <a:off x="3131840" y="3212976"/>
              <a:ext cx="2592288" cy="864096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3156041" y="4221088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クラスタリング</a:t>
              </a:r>
              <a:endParaRPr kumimoji="1" lang="ja-JP" altLang="en-US" sz="2400" dirty="0"/>
            </a:p>
          </p:txBody>
        </p:sp>
        <p:sp>
          <p:nvSpPr>
            <p:cNvPr id="9" name="円/楕円 8"/>
            <p:cNvSpPr/>
            <p:nvPr/>
          </p:nvSpPr>
          <p:spPr>
            <a:xfrm>
              <a:off x="6012160" y="2420888"/>
              <a:ext cx="2088232" cy="1296144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/>
            <p:cNvSpPr/>
            <p:nvPr/>
          </p:nvSpPr>
          <p:spPr>
            <a:xfrm>
              <a:off x="5940152" y="4509120"/>
              <a:ext cx="1296144" cy="1080120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/>
            <p:cNvSpPr/>
            <p:nvPr/>
          </p:nvSpPr>
          <p:spPr>
            <a:xfrm>
              <a:off x="7055768" y="3717032"/>
              <a:ext cx="1476672" cy="1224136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2" name="テキスト ボックス 31"/>
          <p:cNvSpPr txBox="1"/>
          <p:nvPr/>
        </p:nvSpPr>
        <p:spPr>
          <a:xfrm>
            <a:off x="467544" y="551723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商品、消費者など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07116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有用な知識の例：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判別</a:t>
            </a:r>
            <a:endParaRPr kumimoji="1" lang="ja-JP" altLang="en-US" dirty="0"/>
          </a:p>
        </p:txBody>
      </p:sp>
      <p:sp>
        <p:nvSpPr>
          <p:cNvPr id="5" name="円/楕円 4"/>
          <p:cNvSpPr/>
          <p:nvPr/>
        </p:nvSpPr>
        <p:spPr>
          <a:xfrm>
            <a:off x="2820279" y="2890157"/>
            <a:ext cx="335643" cy="3356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2652457" y="3835400"/>
            <a:ext cx="335643" cy="3356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3995936" y="2722335"/>
            <a:ext cx="335643" cy="3356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3277479" y="3347357"/>
            <a:ext cx="335643" cy="3356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5873693" y="3683000"/>
            <a:ext cx="335643" cy="3356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3277479" y="4269014"/>
            <a:ext cx="335643" cy="3356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/>
        </p:nvSpPr>
        <p:spPr>
          <a:xfrm>
            <a:off x="5104464" y="3683000"/>
            <a:ext cx="335643" cy="3356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/>
        </p:nvSpPr>
        <p:spPr>
          <a:xfrm>
            <a:off x="4605536" y="4586514"/>
            <a:ext cx="335643" cy="3356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/>
        </p:nvSpPr>
        <p:spPr>
          <a:xfrm>
            <a:off x="5104464" y="5089978"/>
            <a:ext cx="335643" cy="3356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5319429" y="4459571"/>
            <a:ext cx="335643" cy="3356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3445300" y="2661557"/>
            <a:ext cx="335643" cy="3356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>
            <a:off x="6082365" y="4418692"/>
            <a:ext cx="335643" cy="3356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>
            <a:off x="3995936" y="3701143"/>
            <a:ext cx="335643" cy="3356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>
            <a:off x="4605536" y="3179535"/>
            <a:ext cx="335643" cy="3356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>
            <a:off x="5655072" y="5257799"/>
            <a:ext cx="335643" cy="3356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>
            <a:off x="2316814" y="3243035"/>
            <a:ext cx="335643" cy="3356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5746722" y="3243035"/>
            <a:ext cx="335643" cy="3356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 flipH="1">
            <a:off x="2820279" y="2028372"/>
            <a:ext cx="3053414" cy="4544785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45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有用な知識の例：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en-US" dirty="0" smtClean="0"/>
              <a:t>関係性</a:t>
            </a:r>
            <a:endParaRPr kumimoji="1" lang="ja-JP" altLang="en-US" dirty="0"/>
          </a:p>
        </p:txBody>
      </p:sp>
      <p:sp>
        <p:nvSpPr>
          <p:cNvPr id="3" name="二等辺三角形 2"/>
          <p:cNvSpPr/>
          <p:nvPr/>
        </p:nvSpPr>
        <p:spPr>
          <a:xfrm>
            <a:off x="1980393" y="3210282"/>
            <a:ext cx="1001059" cy="1561353"/>
          </a:xfrm>
          <a:prstGeom prst="triangl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/>
        </p:nvSpPr>
        <p:spPr>
          <a:xfrm>
            <a:off x="1954246" y="2821813"/>
            <a:ext cx="1053353" cy="105335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二等辺三角形 12"/>
          <p:cNvSpPr/>
          <p:nvPr/>
        </p:nvSpPr>
        <p:spPr>
          <a:xfrm>
            <a:off x="6084734" y="3195341"/>
            <a:ext cx="1001059" cy="1561353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6058587" y="2806872"/>
            <a:ext cx="1053353" cy="105335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左右矢印 14"/>
          <p:cNvSpPr/>
          <p:nvPr/>
        </p:nvSpPr>
        <p:spPr>
          <a:xfrm>
            <a:off x="3717305" y="3479225"/>
            <a:ext cx="1740647" cy="791882"/>
          </a:xfrm>
          <a:prstGeom prst="left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254826" y="4629695"/>
            <a:ext cx="26468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友達かどうか</a:t>
            </a:r>
            <a:endParaRPr kumimoji="1" lang="ja-JP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453121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有用な知識の例：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en-US" dirty="0" smtClean="0"/>
              <a:t>関係性</a:t>
            </a:r>
            <a:endParaRPr lang="ja-JP" altLang="en-US" dirty="0"/>
          </a:p>
        </p:txBody>
      </p:sp>
      <p:sp>
        <p:nvSpPr>
          <p:cNvPr id="4" name="二等辺三角形 3"/>
          <p:cNvSpPr/>
          <p:nvPr/>
        </p:nvSpPr>
        <p:spPr>
          <a:xfrm>
            <a:off x="1980393" y="3210282"/>
            <a:ext cx="1001059" cy="1561353"/>
          </a:xfrm>
          <a:prstGeom prst="triangl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/>
        </p:nvSpPr>
        <p:spPr>
          <a:xfrm>
            <a:off x="1954246" y="2821813"/>
            <a:ext cx="1053353" cy="105335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31811" y="4629695"/>
            <a:ext cx="1826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欲しいか</a:t>
            </a:r>
            <a:endParaRPr lang="en-US" altLang="ja-JP" sz="3200" dirty="0" smtClean="0"/>
          </a:p>
          <a:p>
            <a:r>
              <a:rPr lang="ja-JP" altLang="en-US" sz="3200" dirty="0" smtClean="0"/>
              <a:t>どうか</a:t>
            </a:r>
            <a:endParaRPr kumimoji="1" lang="ja-JP" altLang="en-US" sz="3200" dirty="0" smtClean="0"/>
          </a:p>
        </p:txBody>
      </p:sp>
      <p:sp>
        <p:nvSpPr>
          <p:cNvPr id="8" name="右矢印 7"/>
          <p:cNvSpPr/>
          <p:nvPr/>
        </p:nvSpPr>
        <p:spPr>
          <a:xfrm>
            <a:off x="3717305" y="3463744"/>
            <a:ext cx="1740647" cy="822843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直方体 8"/>
          <p:cNvSpPr/>
          <p:nvPr/>
        </p:nvSpPr>
        <p:spPr>
          <a:xfrm>
            <a:off x="6194271" y="3337013"/>
            <a:ext cx="1036698" cy="1076305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8799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今日お話しすること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 dirty="0" smtClean="0"/>
              <a:t>モデル選択（クラスター数の決定）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動的な関係性の解析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構造データ（グラフ）の上の</a:t>
            </a:r>
            <a:r>
              <a:rPr kumimoji="1" lang="ja-JP" altLang="en-US" sz="2800" dirty="0" smtClean="0"/>
              <a:t>予測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ツイッター上の長期流行する話題の早期検出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25981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4273175" y="3046682"/>
            <a:ext cx="30167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平井</a:t>
            </a:r>
            <a:r>
              <a:rPr lang="en-US" altLang="ja-JP" sz="3200" dirty="0" smtClean="0"/>
              <a:t> </a:t>
            </a:r>
            <a:r>
              <a:rPr lang="ja-JP" altLang="en-US" sz="3200" dirty="0" smtClean="0"/>
              <a:t>聡</a:t>
            </a:r>
            <a:endParaRPr lang="en-US" altLang="ja-JP" sz="3200" dirty="0" smtClean="0"/>
          </a:p>
          <a:p>
            <a:r>
              <a:rPr kumimoji="1" lang="en-US" altLang="ja-JP" sz="3200" dirty="0" smtClean="0"/>
              <a:t>2011</a:t>
            </a:r>
            <a:r>
              <a:rPr kumimoji="1" lang="ja-JP" altLang="en-US" sz="3200" dirty="0" smtClean="0"/>
              <a:t>年度修士</a:t>
            </a:r>
            <a:r>
              <a:rPr lang="ja-JP" altLang="en-US" sz="3200" dirty="0" smtClean="0"/>
              <a:t>卒</a:t>
            </a:r>
            <a:endParaRPr kumimoji="1" lang="en-US" altLang="ja-JP" sz="32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01154" y="4699000"/>
            <a:ext cx="5896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研究テーマ</a:t>
            </a:r>
            <a:r>
              <a:rPr kumimoji="1" lang="ja-JP" altLang="en-US" sz="3200" dirty="0" smtClean="0"/>
              <a:t>：クラスター数選択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86" y="2369809"/>
            <a:ext cx="1754091" cy="17540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モデル選択</a:t>
            </a:r>
            <a:endParaRPr kumimoji="1" lang="ja-JP" altLang="en-US" dirty="0"/>
          </a:p>
        </p:txBody>
      </p:sp>
      <p:grpSp>
        <p:nvGrpSpPr>
          <p:cNvPr id="3" name="グループ化 34"/>
          <p:cNvGrpSpPr/>
          <p:nvPr/>
        </p:nvGrpSpPr>
        <p:grpSpPr>
          <a:xfrm>
            <a:off x="971600" y="2636912"/>
            <a:ext cx="7200800" cy="2880320"/>
            <a:chOff x="539552" y="2420888"/>
            <a:chExt cx="7992888" cy="3168352"/>
          </a:xfrm>
        </p:grpSpPr>
        <p:grpSp>
          <p:nvGrpSpPr>
            <p:cNvPr id="6" name="グループ化 16"/>
            <p:cNvGrpSpPr/>
            <p:nvPr/>
          </p:nvGrpSpPr>
          <p:grpSpPr>
            <a:xfrm>
              <a:off x="539552" y="2420888"/>
              <a:ext cx="2160240" cy="2880320"/>
              <a:chOff x="539552" y="2420888"/>
              <a:chExt cx="2160240" cy="2880320"/>
            </a:xfrm>
          </p:grpSpPr>
          <p:sp>
            <p:nvSpPr>
              <p:cNvPr id="7" name="フローチャート : 結合子 6"/>
              <p:cNvSpPr/>
              <p:nvPr/>
            </p:nvSpPr>
            <p:spPr>
              <a:xfrm>
                <a:off x="1259632" y="2420888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フローチャート : 結合子 7"/>
              <p:cNvSpPr/>
              <p:nvPr/>
            </p:nvSpPr>
            <p:spPr>
              <a:xfrm>
                <a:off x="539552" y="4653136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フローチャート : 結合子 8"/>
              <p:cNvSpPr/>
              <p:nvPr/>
            </p:nvSpPr>
            <p:spPr>
              <a:xfrm>
                <a:off x="1547664" y="4365104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フローチャート : 結合子 9"/>
              <p:cNvSpPr/>
              <p:nvPr/>
            </p:nvSpPr>
            <p:spPr>
              <a:xfrm>
                <a:off x="1115616" y="5013176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フローチャート : 結合子 10"/>
              <p:cNvSpPr/>
              <p:nvPr/>
            </p:nvSpPr>
            <p:spPr>
              <a:xfrm>
                <a:off x="1907704" y="2636912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フローチャート : 結合子 11"/>
              <p:cNvSpPr/>
              <p:nvPr/>
            </p:nvSpPr>
            <p:spPr>
              <a:xfrm>
                <a:off x="1403648" y="3212976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フローチャート : 結合子 12"/>
              <p:cNvSpPr/>
              <p:nvPr/>
            </p:nvSpPr>
            <p:spPr>
              <a:xfrm>
                <a:off x="2195736" y="4437112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フローチャート : 結合子 13"/>
              <p:cNvSpPr/>
              <p:nvPr/>
            </p:nvSpPr>
            <p:spPr>
              <a:xfrm>
                <a:off x="1979712" y="3789040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フローチャート : 結合子 14"/>
              <p:cNvSpPr/>
              <p:nvPr/>
            </p:nvSpPr>
            <p:spPr>
              <a:xfrm>
                <a:off x="2411760" y="3933056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フローチャート : 結合子 15"/>
              <p:cNvSpPr/>
              <p:nvPr/>
            </p:nvSpPr>
            <p:spPr>
              <a:xfrm>
                <a:off x="539552" y="2852936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7" name="グループ化 17"/>
            <p:cNvGrpSpPr/>
            <p:nvPr/>
          </p:nvGrpSpPr>
          <p:grpSpPr>
            <a:xfrm>
              <a:off x="6156176" y="2492896"/>
              <a:ext cx="2160240" cy="2880320"/>
              <a:chOff x="539552" y="2420888"/>
              <a:chExt cx="2160240" cy="2880320"/>
            </a:xfrm>
          </p:grpSpPr>
          <p:sp>
            <p:nvSpPr>
              <p:cNvPr id="19" name="フローチャート : 結合子 18"/>
              <p:cNvSpPr/>
              <p:nvPr/>
            </p:nvSpPr>
            <p:spPr>
              <a:xfrm>
                <a:off x="1259632" y="2420888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フローチャート : 結合子 19"/>
              <p:cNvSpPr/>
              <p:nvPr/>
            </p:nvSpPr>
            <p:spPr>
              <a:xfrm>
                <a:off x="539552" y="4653136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ローチャート : 結合子 20"/>
              <p:cNvSpPr/>
              <p:nvPr/>
            </p:nvSpPr>
            <p:spPr>
              <a:xfrm>
                <a:off x="1547664" y="4365104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フローチャート : 結合子 21"/>
              <p:cNvSpPr/>
              <p:nvPr/>
            </p:nvSpPr>
            <p:spPr>
              <a:xfrm>
                <a:off x="1115616" y="5013176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フローチャート : 結合子 22"/>
              <p:cNvSpPr/>
              <p:nvPr/>
            </p:nvSpPr>
            <p:spPr>
              <a:xfrm>
                <a:off x="1907704" y="2636912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フローチャート : 結合子 23"/>
              <p:cNvSpPr/>
              <p:nvPr/>
            </p:nvSpPr>
            <p:spPr>
              <a:xfrm>
                <a:off x="1403648" y="3212976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フローチャート : 結合子 24"/>
              <p:cNvSpPr/>
              <p:nvPr/>
            </p:nvSpPr>
            <p:spPr>
              <a:xfrm>
                <a:off x="2195736" y="4437112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フローチャート : 結合子 25"/>
              <p:cNvSpPr/>
              <p:nvPr/>
            </p:nvSpPr>
            <p:spPr>
              <a:xfrm>
                <a:off x="1979712" y="3789040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フローチャート : 結合子 26"/>
              <p:cNvSpPr/>
              <p:nvPr/>
            </p:nvSpPr>
            <p:spPr>
              <a:xfrm>
                <a:off x="2411760" y="3933056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フローチャート : 結合子 27"/>
              <p:cNvSpPr/>
              <p:nvPr/>
            </p:nvSpPr>
            <p:spPr>
              <a:xfrm>
                <a:off x="539552" y="2852936"/>
                <a:ext cx="288032" cy="288032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9" name="右矢印 28"/>
            <p:cNvSpPr/>
            <p:nvPr/>
          </p:nvSpPr>
          <p:spPr>
            <a:xfrm>
              <a:off x="3131840" y="3212976"/>
              <a:ext cx="2592288" cy="864096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3156041" y="4221088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クラスタリング</a:t>
              </a:r>
              <a:endParaRPr kumimoji="1" lang="ja-JP" altLang="en-US" sz="2400" dirty="0"/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6012160" y="2420888"/>
              <a:ext cx="2088232" cy="1296144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/>
          </p:nvSpPr>
          <p:spPr>
            <a:xfrm>
              <a:off x="5940152" y="4509120"/>
              <a:ext cx="1296144" cy="1080120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32"/>
            <p:cNvSpPr/>
            <p:nvPr/>
          </p:nvSpPr>
          <p:spPr>
            <a:xfrm>
              <a:off x="7055768" y="3717032"/>
              <a:ext cx="1476672" cy="1224136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4" name="正方形/長方形 33"/>
          <p:cNvSpPr/>
          <p:nvPr/>
        </p:nvSpPr>
        <p:spPr>
          <a:xfrm>
            <a:off x="128415" y="1271662"/>
            <a:ext cx="883607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ja-JP" altLang="en-US" sz="3200" dirty="0" smtClean="0">
                <a:ln w="11430"/>
                <a:solidFill>
                  <a:srgbClr val="E8BC4A"/>
                </a:solidFill>
              </a:rPr>
              <a:t>本研究におけるモデル選択とは？</a:t>
            </a:r>
            <a:endParaRPr lang="en-US" altLang="ja-JP" sz="3200" dirty="0" smtClean="0">
              <a:ln w="11430"/>
              <a:solidFill>
                <a:srgbClr val="E8BC4A"/>
              </a:solidFill>
            </a:endParaRPr>
          </a:p>
          <a:p>
            <a:pPr algn="ctr"/>
            <a:r>
              <a:rPr lang="ja-JP" altLang="en-US" sz="3200" cap="none" spc="0" dirty="0" smtClean="0">
                <a:ln w="11430"/>
                <a:solidFill>
                  <a:srgbClr val="E8BC4A"/>
                </a:solidFill>
              </a:rPr>
              <a:t>クラスタリングにおけるクラスター数決定問題</a:t>
            </a:r>
            <a:endParaRPr lang="ja-JP" altLang="en-US" sz="3200" cap="none" spc="0" dirty="0">
              <a:ln w="11430"/>
              <a:solidFill>
                <a:srgbClr val="E8BC4A"/>
              </a:solidFill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67544" y="551723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商品、消費者など</a:t>
            </a:r>
            <a:endParaRPr kumimoji="1" lang="ja-JP" altLang="en-US" sz="2400" dirty="0"/>
          </a:p>
        </p:txBody>
      </p:sp>
      <p:sp>
        <p:nvSpPr>
          <p:cNvPr id="37" name="角丸四角形吹き出し 36"/>
          <p:cNvSpPr/>
          <p:nvPr/>
        </p:nvSpPr>
        <p:spPr>
          <a:xfrm>
            <a:off x="3203848" y="5805264"/>
            <a:ext cx="4248472" cy="936104"/>
          </a:xfrm>
          <a:prstGeom prst="wedgeRoundRectCallout">
            <a:avLst>
              <a:gd name="adj1" fmla="val 25078"/>
              <a:gd name="adj2" fmla="val -72511"/>
              <a:gd name="adj3" fmla="val 16667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b="1" dirty="0">
                <a:solidFill>
                  <a:schemeClr val="bg1"/>
                </a:solidFill>
              </a:rPr>
              <a:t>クラスター</a:t>
            </a:r>
            <a:r>
              <a:rPr lang="ja-JP" altLang="en-US" sz="2400" b="1" dirty="0" smtClean="0">
                <a:solidFill>
                  <a:schemeClr val="bg1"/>
                </a:solidFill>
              </a:rPr>
              <a:t>数決定問題は</a:t>
            </a:r>
            <a:endParaRPr lang="en-US" altLang="ja-JP" sz="2400" b="1" dirty="0" smtClean="0">
              <a:solidFill>
                <a:schemeClr val="bg1"/>
              </a:solidFill>
            </a:endParaRPr>
          </a:p>
          <a:p>
            <a:r>
              <a:rPr lang="ja-JP" altLang="en-US" sz="2400" b="1" dirty="0" smtClean="0">
                <a:solidFill>
                  <a:schemeClr val="bg1"/>
                </a:solidFill>
              </a:rPr>
              <a:t>一般に難しい</a:t>
            </a:r>
            <a:endParaRPr lang="ja-JP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34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845768" y="197768"/>
            <a:ext cx="7470648" cy="114300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最小記述長原理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430681" y="1412776"/>
            <a:ext cx="63401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>
                <a:solidFill>
                  <a:srgbClr val="E8BC4A"/>
                </a:solidFill>
              </a:rPr>
              <a:t>データとモデルの総記述長が最小</a:t>
            </a:r>
            <a:endParaRPr lang="en-US" altLang="ja-JP" sz="3200" dirty="0" smtClean="0">
              <a:solidFill>
                <a:srgbClr val="E8BC4A"/>
              </a:solidFill>
            </a:endParaRPr>
          </a:p>
          <a:p>
            <a:pPr algn="ctr"/>
            <a:r>
              <a:rPr lang="ja-JP" altLang="en-US" sz="3200" dirty="0" smtClean="0">
                <a:solidFill>
                  <a:srgbClr val="E8BC4A"/>
                </a:solidFill>
              </a:rPr>
              <a:t>⇒クラスター数が最適</a:t>
            </a:r>
            <a:endParaRPr lang="en-US" altLang="ja-JP" sz="3200" dirty="0" smtClean="0">
              <a:solidFill>
                <a:srgbClr val="E8BC4A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83568" y="25649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pic>
        <p:nvPicPr>
          <p:cNvPr id="3074" name="Picture 2" descr="\begin{equation*}&#10;{\cal L}(x^n : {\cal M})={\cal L}(x^n|{\cal M})+{\cal L}({\cal M})&#10;\end{equation*}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100000"/>
          </a:blip>
          <a:srcRect/>
          <a:stretch>
            <a:fillRect/>
          </a:stretch>
        </p:blipFill>
        <p:spPr bwMode="auto">
          <a:xfrm>
            <a:off x="289140" y="3262275"/>
            <a:ext cx="8353592" cy="598773"/>
          </a:xfrm>
          <a:prstGeom prst="rect">
            <a:avLst/>
          </a:prstGeom>
          <a:noFill/>
        </p:spPr>
      </p:pic>
      <p:sp>
        <p:nvSpPr>
          <p:cNvPr id="11" name="上矢印吹き出し 10"/>
          <p:cNvSpPr/>
          <p:nvPr/>
        </p:nvSpPr>
        <p:spPr>
          <a:xfrm>
            <a:off x="4318231" y="3933055"/>
            <a:ext cx="1837945" cy="1392665"/>
          </a:xfrm>
          <a:prstGeom prst="upArrowCallo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データの</a:t>
            </a:r>
            <a:endParaRPr kumimoji="1" lang="en-US" altLang="ja-JP" sz="28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記述長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上矢印吹き出し 11"/>
          <p:cNvSpPr/>
          <p:nvPr/>
        </p:nvSpPr>
        <p:spPr>
          <a:xfrm>
            <a:off x="7023628" y="3861048"/>
            <a:ext cx="1837945" cy="1392665"/>
          </a:xfrm>
          <a:prstGeom prst="upArrowCallo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モデルの</a:t>
            </a:r>
            <a:endParaRPr kumimoji="1" lang="en-US" altLang="ja-JP" sz="28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記述長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上矢印吹き出し 12"/>
          <p:cNvSpPr/>
          <p:nvPr/>
        </p:nvSpPr>
        <p:spPr>
          <a:xfrm>
            <a:off x="868299" y="3933055"/>
            <a:ext cx="1837945" cy="1392665"/>
          </a:xfrm>
          <a:prstGeom prst="upArrowCallo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総記述長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288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離散値から連続値へ</a:t>
            </a:r>
            <a:endParaRPr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982524" y="1775377"/>
            <a:ext cx="51090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記述長：データ圧縮の指標</a:t>
            </a:r>
            <a:endParaRPr kumimoji="1" lang="ja-JP" altLang="en-US" sz="3200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44700" y="2552372"/>
            <a:ext cx="7846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 smtClean="0"/>
              <a:t>001001010001011  →</a:t>
            </a:r>
            <a:r>
              <a:rPr lang="en-US" altLang="ja-JP" sz="4800" dirty="0" smtClean="0"/>
              <a:t>  1101100</a:t>
            </a:r>
            <a:endParaRPr kumimoji="1" lang="ja-JP" altLang="en-US" sz="4800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347497" y="3852049"/>
            <a:ext cx="3531369" cy="300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200" dirty="0" smtClean="0"/>
              <a:t>データが連続量の属性を持っている場合にはどう計算したらいい？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19761" y="4045989"/>
            <a:ext cx="2971558" cy="2734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02065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データマイニング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541" y="2703285"/>
            <a:ext cx="4002316" cy="3001737"/>
          </a:xfrm>
          <a:prstGeom prst="rect">
            <a:avLst/>
          </a:prstGeom>
        </p:spPr>
      </p:pic>
      <p:pic>
        <p:nvPicPr>
          <p:cNvPr id="7" name="図 6" descr="1208423_12758677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" y="2703285"/>
            <a:ext cx="3991429" cy="2993572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614714" y="1957326"/>
            <a:ext cx="141577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データ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749471" y="1957326"/>
            <a:ext cx="22365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マイニング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274506" y="1957326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＋</a:t>
            </a:r>
            <a:endParaRPr kumimoji="1" lang="ja-JP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618235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工夫のポイント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20431"/>
          </a:xfrm>
        </p:spPr>
        <p:txBody>
          <a:bodyPr anchor="t"/>
          <a:lstStyle/>
          <a:p>
            <a:r>
              <a:rPr lang="ja-JP" altLang="en-US" dirty="0" smtClean="0"/>
              <a:t>連続量</a:t>
            </a:r>
            <a:r>
              <a:rPr lang="en-US" altLang="ja-JP" dirty="0" smtClean="0"/>
              <a:t> → </a:t>
            </a:r>
            <a:r>
              <a:rPr lang="ja-JP" altLang="en-US" dirty="0" smtClean="0"/>
              <a:t>無限の広がりを持っている。</a:t>
            </a:r>
            <a:endParaRPr lang="en-US" altLang="ja-JP" dirty="0" smtClean="0"/>
          </a:p>
          <a:p>
            <a:r>
              <a:rPr lang="ja-JP" altLang="en-US" dirty="0" smtClean="0"/>
              <a:t>有限でうまく広がりを押さえればよい。</a:t>
            </a:r>
            <a:endParaRPr lang="ja-JP" altLang="en-US" dirty="0"/>
          </a:p>
        </p:txBody>
      </p:sp>
      <p:pic>
        <p:nvPicPr>
          <p:cNvPr id="4" name="図 3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35" y="3752453"/>
            <a:ext cx="8024539" cy="1164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実験：ガウス混合分布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351310"/>
            <a:ext cx="8229600" cy="3295556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ja-JP" altLang="en-US" dirty="0" err="1" smtClean="0"/>
              <a:t>ｍ</a:t>
            </a:r>
            <a:r>
              <a:rPr lang="ja-JP" altLang="en-US" dirty="0" smtClean="0"/>
              <a:t>次元のｎ個のデータをクラスタリング</a:t>
            </a:r>
            <a:endParaRPr lang="en-US" altLang="ja-JP" dirty="0" smtClean="0"/>
          </a:p>
          <a:p>
            <a:pPr>
              <a:buNone/>
            </a:pPr>
            <a:r>
              <a:rPr lang="en-US" altLang="ja-JP" dirty="0" smtClean="0"/>
              <a:t>		(</a:t>
            </a:r>
            <a:r>
              <a:rPr lang="ja-JP" altLang="en-US" dirty="0" smtClean="0"/>
              <a:t>ＥＭアルゴリズムを用いる</a:t>
            </a:r>
            <a:r>
              <a:rPr lang="en-US" altLang="ja-JP" dirty="0" smtClean="0"/>
              <a:t>)</a:t>
            </a:r>
          </a:p>
          <a:p>
            <a:pPr>
              <a:buNone/>
            </a:pPr>
            <a:r>
              <a:rPr lang="ja-JP" altLang="en-US" dirty="0" smtClean="0"/>
              <a:t>⇒クラスター数を変えて記述長を計算</a:t>
            </a:r>
            <a:endParaRPr lang="en-US" altLang="ja-JP" dirty="0" smtClean="0"/>
          </a:p>
          <a:p>
            <a:pPr>
              <a:buNone/>
            </a:pPr>
            <a:r>
              <a:rPr lang="ja-JP" altLang="en-US" dirty="0" smtClean="0"/>
              <a:t>⇒最小の値を取るクラスター数を選択</a:t>
            </a:r>
            <a:endParaRPr lang="en-US" altLang="ja-JP" dirty="0" smtClean="0"/>
          </a:p>
        </p:txBody>
      </p:sp>
      <p:pic>
        <p:nvPicPr>
          <p:cNvPr id="6" name="Picture 2" descr="C:\Documents and Settings\t2ladmin\デスクトップ\修士\学会2010.11\発表\samp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1865" y="4718874"/>
            <a:ext cx="2376264" cy="1779021"/>
          </a:xfrm>
          <a:prstGeom prst="rect">
            <a:avLst/>
          </a:prstGeom>
          <a:noFill/>
        </p:spPr>
      </p:pic>
      <p:pic>
        <p:nvPicPr>
          <p:cNvPr id="7" name="Picture 3" descr="C:\Documents and Settings\t2ladmin\デスクトップ\修士\学会2010.11\発表\sample_cluster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8329" y="4646866"/>
            <a:ext cx="2718975" cy="2035596"/>
          </a:xfrm>
          <a:prstGeom prst="rect">
            <a:avLst/>
          </a:prstGeom>
          <a:noFill/>
        </p:spPr>
      </p:pic>
      <p:sp>
        <p:nvSpPr>
          <p:cNvPr id="8" name="下矢印 7"/>
          <p:cNvSpPr/>
          <p:nvPr/>
        </p:nvSpPr>
        <p:spPr>
          <a:xfrm rot="16200000">
            <a:off x="3930177" y="5366946"/>
            <a:ext cx="1008112" cy="7200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0693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実験：ガウス混合分布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43608" y="1412776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E8BC4A"/>
                </a:solidFill>
              </a:rPr>
              <a:t>ＮＭＬはＢＩＣに比べて収束が速い</a:t>
            </a:r>
            <a:endParaRPr kumimoji="1" lang="ja-JP" altLang="en-US" sz="3200" dirty="0">
              <a:solidFill>
                <a:srgbClr val="E8BC4A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52095" y="2852936"/>
            <a:ext cx="403187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データ数を変えて</a:t>
            </a:r>
            <a:r>
              <a:rPr kumimoji="1" lang="en-US" altLang="ja-JP" sz="2000" dirty="0" smtClean="0"/>
              <a:t>100</a:t>
            </a:r>
            <a:r>
              <a:rPr kumimoji="1" lang="ja-JP" altLang="en-US" sz="2000" dirty="0" smtClean="0"/>
              <a:t>回ずつ実験</a:t>
            </a:r>
            <a:endParaRPr kumimoji="1" lang="en-US" altLang="ja-JP" sz="2000" dirty="0" smtClean="0"/>
          </a:p>
          <a:p>
            <a:endParaRPr lang="en-US" altLang="ja-JP" sz="2000" dirty="0" smtClean="0"/>
          </a:p>
          <a:p>
            <a:r>
              <a:rPr kumimoji="1" lang="ja-JP" altLang="en-US" sz="2000" dirty="0" smtClean="0"/>
              <a:t>⇒ＮＭＬはデータ数が少なくても</a:t>
            </a:r>
            <a:endParaRPr kumimoji="1" lang="en-US" altLang="ja-JP" sz="2000" dirty="0" smtClean="0"/>
          </a:p>
          <a:p>
            <a:r>
              <a:rPr lang="ja-JP" altLang="en-US" sz="2000" dirty="0" smtClean="0"/>
              <a:t>　正解を出す確率が高い</a:t>
            </a:r>
            <a:endParaRPr lang="en-US" altLang="ja-JP" sz="2000" dirty="0" smtClean="0"/>
          </a:p>
          <a:p>
            <a:endParaRPr kumimoji="1" lang="en-US" altLang="ja-JP" sz="2000" dirty="0" smtClean="0"/>
          </a:p>
          <a:p>
            <a:endParaRPr kumimoji="1" lang="en-US" altLang="ja-JP" sz="2000" dirty="0" smtClean="0"/>
          </a:p>
          <a:p>
            <a:r>
              <a:rPr kumimoji="1" lang="ja-JP" altLang="en-US" sz="2000" dirty="0" smtClean="0"/>
              <a:t>☆正解率９割を超えるデータ数</a:t>
            </a:r>
            <a:endParaRPr kumimoji="1" lang="en-US" altLang="ja-JP" sz="2000" dirty="0" smtClean="0"/>
          </a:p>
          <a:p>
            <a:r>
              <a:rPr lang="ja-JP" altLang="en-US" sz="2000" dirty="0" smtClean="0"/>
              <a:t>　ＮＭＬ：</a:t>
            </a:r>
            <a:r>
              <a:rPr lang="en-US" altLang="ja-JP" sz="2000" dirty="0" smtClean="0"/>
              <a:t>200</a:t>
            </a:r>
          </a:p>
          <a:p>
            <a:r>
              <a:rPr kumimoji="1" lang="ja-JP" altLang="en-US" sz="2000" dirty="0" smtClean="0"/>
              <a:t>　ＢＩＣ：</a:t>
            </a:r>
            <a:r>
              <a:rPr lang="en-US" altLang="ja-JP" sz="2000" dirty="0" smtClean="0"/>
              <a:t>14</a:t>
            </a:r>
            <a:r>
              <a:rPr kumimoji="1" lang="en-US" altLang="ja-JP" sz="2000" dirty="0" smtClean="0"/>
              <a:t>00</a:t>
            </a:r>
            <a:endParaRPr kumimoji="1" lang="ja-JP" altLang="en-US" sz="20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283968" y="6021288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(</a:t>
            </a:r>
            <a:r>
              <a:rPr kumimoji="1" lang="ja-JP" altLang="en-US" sz="2000" dirty="0" smtClean="0"/>
              <a:t>正解クラスター数：３、次元：３次元</a:t>
            </a:r>
            <a:r>
              <a:rPr kumimoji="1" lang="en-US" altLang="ja-JP" sz="2000" dirty="0" smtClean="0"/>
              <a:t>)</a:t>
            </a:r>
            <a:endParaRPr kumimoji="1" lang="ja-JP" altLang="en-US" sz="2000" dirty="0"/>
          </a:p>
        </p:txBody>
      </p:sp>
      <p:sp>
        <p:nvSpPr>
          <p:cNvPr id="9" name="正方形/長方形 8"/>
          <p:cNvSpPr/>
          <p:nvPr/>
        </p:nvSpPr>
        <p:spPr>
          <a:xfrm>
            <a:off x="5148064" y="1988840"/>
            <a:ext cx="3456384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solidFill>
                  <a:schemeClr val="tx1"/>
                </a:solidFill>
              </a:rPr>
              <a:t>データ数に対する正解確率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pic>
        <p:nvPicPr>
          <p:cNvPr id="30721" name="Picture 1" descr="C:\Users\t2ladmin\Documents\My Dropbox\学校\研究\Ex.2011.1\3dim_3ans_012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2564904"/>
            <a:ext cx="4613795" cy="34536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39951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今後の研究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686812" y="1600200"/>
            <a:ext cx="7999988" cy="4525963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kumimoji="1" lang="ja-JP" altLang="en-US" sz="2800" dirty="0" smtClean="0"/>
              <a:t>データ：購買履歴，顧客のプロファイル</a:t>
            </a:r>
            <a:endParaRPr kumimoji="1" lang="en-US" altLang="ja-JP" sz="2800" dirty="0" smtClean="0"/>
          </a:p>
          <a:p>
            <a:pPr lvl="2">
              <a:buNone/>
            </a:pPr>
            <a:r>
              <a:rPr lang="en-US" altLang="ja-JP" sz="2800" dirty="0" smtClean="0"/>
              <a:t>			</a:t>
            </a:r>
            <a:r>
              <a:rPr lang="ja-JP" altLang="en-US" sz="2800" dirty="0" smtClean="0"/>
              <a:t>　　　　</a:t>
            </a:r>
            <a:r>
              <a:rPr lang="en-US" altLang="ja-JP" sz="2800" dirty="0" smtClean="0"/>
              <a:t>(</a:t>
            </a:r>
            <a:r>
              <a:rPr lang="ja-JP" altLang="en-US" sz="2800" dirty="0" smtClean="0"/>
              <a:t>データ提供：博報堂</a:t>
            </a:r>
            <a:r>
              <a:rPr lang="en-US" altLang="ja-JP" sz="2800" dirty="0" smtClean="0"/>
              <a:t>)</a:t>
            </a:r>
          </a:p>
          <a:p>
            <a:pPr>
              <a:buNone/>
            </a:pPr>
            <a:r>
              <a:rPr lang="en-US" altLang="ja-JP" sz="2800" dirty="0" smtClean="0"/>
              <a:t>			</a:t>
            </a:r>
            <a:r>
              <a:rPr kumimoji="1" lang="ja-JP" altLang="en-US" sz="2800" dirty="0" smtClean="0"/>
              <a:t>①購買履歴</a:t>
            </a:r>
            <a:r>
              <a:rPr kumimoji="1" lang="en-US" altLang="ja-JP" sz="2800" dirty="0" smtClean="0"/>
              <a:t>(</a:t>
            </a:r>
            <a:r>
              <a:rPr kumimoji="1" lang="ja-JP" altLang="en-US" sz="2800" dirty="0" smtClean="0"/>
              <a:t>消費者の視点</a:t>
            </a:r>
            <a:r>
              <a:rPr kumimoji="1" lang="en-US" altLang="ja-JP" sz="2800" dirty="0" smtClean="0"/>
              <a:t>)</a:t>
            </a:r>
          </a:p>
          <a:p>
            <a:pPr lvl="1">
              <a:buNone/>
            </a:pPr>
            <a:r>
              <a:rPr lang="en-US" altLang="ja-JP" dirty="0" smtClean="0"/>
              <a:t>				</a:t>
            </a:r>
            <a:r>
              <a:rPr kumimoji="1" lang="ja-JP" altLang="en-US" dirty="0" smtClean="0"/>
              <a:t>⇒消費者のクラスタリング</a:t>
            </a:r>
            <a:endParaRPr lang="en-US" altLang="ja-JP" dirty="0" smtClean="0"/>
          </a:p>
          <a:p>
            <a:pPr>
              <a:buNone/>
            </a:pPr>
            <a:r>
              <a:rPr lang="en-US" altLang="ja-JP" sz="2800" dirty="0" smtClean="0"/>
              <a:t>			</a:t>
            </a:r>
            <a:r>
              <a:rPr kumimoji="1" lang="ja-JP" altLang="en-US" sz="2800" dirty="0" smtClean="0"/>
              <a:t>②プロファイルデータ</a:t>
            </a:r>
            <a:r>
              <a:rPr kumimoji="1" lang="en-US" altLang="ja-JP" sz="2800" dirty="0" smtClean="0"/>
              <a:t>(</a:t>
            </a:r>
            <a:r>
              <a:rPr kumimoji="1" lang="ja-JP" altLang="en-US" sz="2800" dirty="0" smtClean="0"/>
              <a:t>企業の視点</a:t>
            </a:r>
            <a:r>
              <a:rPr kumimoji="1" lang="en-US" altLang="ja-JP" sz="2800" dirty="0" smtClean="0"/>
              <a:t>)</a:t>
            </a:r>
          </a:p>
          <a:p>
            <a:pPr lvl="1">
              <a:buNone/>
            </a:pPr>
            <a:r>
              <a:rPr lang="en-US" altLang="ja-JP" dirty="0" smtClean="0"/>
              <a:t>				</a:t>
            </a:r>
            <a:r>
              <a:rPr lang="ja-JP" altLang="en-US" dirty="0" smtClean="0"/>
              <a:t>⇒消費者のクラスタリング</a:t>
            </a:r>
            <a:endParaRPr lang="en-US" altLang="ja-JP" dirty="0" smtClean="0"/>
          </a:p>
          <a:p>
            <a:pPr lvl="1">
              <a:buNone/>
            </a:pPr>
            <a:r>
              <a:rPr lang="ja-JP" altLang="en-US" sz="2800" dirty="0" smtClean="0"/>
              <a:t>上記２つのクラスタリングの差異</a:t>
            </a:r>
            <a:endParaRPr lang="en-US" altLang="ja-JP" sz="2800" dirty="0" smtClean="0"/>
          </a:p>
          <a:p>
            <a:pPr lvl="1">
              <a:buNone/>
            </a:pPr>
            <a:r>
              <a:rPr kumimoji="1" lang="ja-JP" altLang="en-US" dirty="0" smtClean="0"/>
              <a:t>⇒新しいクラスターや視点の発見</a:t>
            </a:r>
            <a:endParaRPr kumimoji="1" lang="en-US" altLang="ja-JP" dirty="0" smtClean="0"/>
          </a:p>
        </p:txBody>
      </p:sp>
      <p:sp>
        <p:nvSpPr>
          <p:cNvPr id="6" name="右矢印 5"/>
          <p:cNvSpPr/>
          <p:nvPr/>
        </p:nvSpPr>
        <p:spPr>
          <a:xfrm>
            <a:off x="1115616" y="3172777"/>
            <a:ext cx="936104" cy="100811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8901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4273175" y="3046682"/>
            <a:ext cx="30167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早矢仕</a:t>
            </a:r>
            <a:r>
              <a:rPr lang="en-US" altLang="ja-JP" sz="3200" dirty="0" smtClean="0"/>
              <a:t> </a:t>
            </a:r>
            <a:r>
              <a:rPr lang="ja-JP" altLang="en-US" sz="3200" dirty="0" smtClean="0"/>
              <a:t>裕</a:t>
            </a:r>
            <a:endParaRPr lang="en-US" altLang="ja-JP" sz="3200" dirty="0" smtClean="0"/>
          </a:p>
          <a:p>
            <a:r>
              <a:rPr kumimoji="1" lang="en-US" altLang="ja-JP" sz="3200" dirty="0" smtClean="0"/>
              <a:t>2011</a:t>
            </a:r>
            <a:r>
              <a:rPr kumimoji="1" lang="ja-JP" altLang="en-US" sz="3200" dirty="0" smtClean="0"/>
              <a:t>年度修士卒</a:t>
            </a:r>
            <a:endParaRPr kumimoji="1" lang="en-US" altLang="ja-JP" sz="32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01154" y="4699000"/>
            <a:ext cx="71075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研究テーマ</a:t>
            </a:r>
            <a:r>
              <a:rPr kumimoji="1" lang="ja-JP" altLang="en-US" sz="3200" dirty="0" smtClean="0"/>
              <a:t>：動的グラフィカルモデル</a:t>
            </a: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477" y="2017865"/>
            <a:ext cx="1423848" cy="20576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図 38" descr="untitled.eps"/>
          <p:cNvPicPr>
            <a:picLocks noChangeAspect="1"/>
          </p:cNvPicPr>
          <p:nvPr/>
        </p:nvPicPr>
        <p:blipFill>
          <a:blip r:embed="rId3" cstate="print">
            <a:lum bright="-74000" contrast="81000"/>
          </a:blip>
          <a:stretch>
            <a:fillRect/>
          </a:stretch>
        </p:blipFill>
        <p:spPr>
          <a:xfrm>
            <a:off x="611560" y="1530242"/>
            <a:ext cx="2736304" cy="197076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6856" y="116632"/>
            <a:ext cx="8229600" cy="706090"/>
          </a:xfrm>
        </p:spPr>
        <p:txBody>
          <a:bodyPr>
            <a:normAutofit/>
          </a:bodyPr>
          <a:lstStyle/>
          <a:p>
            <a:r>
              <a:rPr lang="ja-JP" altLang="en-US" sz="2800" dirty="0" smtClean="0"/>
              <a:t>動的グラフィカルモデリング</a:t>
            </a:r>
            <a:endParaRPr lang="ja-JP" altLang="en-US" sz="28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838760" y="1530242"/>
            <a:ext cx="4305240" cy="1938980"/>
          </a:xfrm>
          <a:prstGeom prst="rect">
            <a:avLst/>
          </a:prstGeom>
          <a:noFill/>
        </p:spPr>
        <p:txBody>
          <a:bodyPr wrap="square" lIns="91429" tIns="45714" rIns="91429" bIns="45714" rtlCol="0">
            <a:spAutoFit/>
          </a:bodyPr>
          <a:lstStyle/>
          <a:p>
            <a:r>
              <a:rPr lang="ja-JP" altLang="en-US" sz="2400" dirty="0" smtClean="0"/>
              <a:t>非定常な、互いに相関を持つ多変量時系列データ</a:t>
            </a:r>
            <a:endParaRPr lang="en-US" altLang="ja-JP" sz="2400" dirty="0" smtClean="0"/>
          </a:p>
          <a:p>
            <a:endParaRPr lang="en-US" altLang="ja-JP" sz="2400" dirty="0" smtClean="0"/>
          </a:p>
          <a:p>
            <a:r>
              <a:rPr lang="ja-JP" altLang="en-US" sz="2400" dirty="0" smtClean="0"/>
              <a:t>（例）</a:t>
            </a:r>
            <a:r>
              <a:rPr lang="en-US" altLang="ja-JP" sz="2400" dirty="0" smtClean="0"/>
              <a:t> </a:t>
            </a:r>
            <a:r>
              <a:rPr lang="ja-JP" altLang="en-US" sz="2400" dirty="0" smtClean="0"/>
              <a:t>マーケティングデータ</a:t>
            </a:r>
            <a:endParaRPr lang="en-US" altLang="ja-JP" sz="2400" dirty="0" smtClean="0"/>
          </a:p>
          <a:p>
            <a:r>
              <a:rPr lang="ja-JP" altLang="en-US" sz="2400" dirty="0" smtClean="0"/>
              <a:t>　　　 センサーデータ</a:t>
            </a:r>
            <a:endParaRPr lang="en-US" altLang="ja-JP" sz="2400" dirty="0" smtClean="0"/>
          </a:p>
        </p:txBody>
      </p:sp>
      <p:sp>
        <p:nvSpPr>
          <p:cNvPr id="15" name="下矢印 14"/>
          <p:cNvSpPr/>
          <p:nvPr/>
        </p:nvSpPr>
        <p:spPr>
          <a:xfrm>
            <a:off x="1169366" y="3861048"/>
            <a:ext cx="1512168" cy="864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327576" y="5060177"/>
            <a:ext cx="3816424" cy="830985"/>
          </a:xfrm>
          <a:prstGeom prst="rect">
            <a:avLst/>
          </a:prstGeom>
          <a:noFill/>
        </p:spPr>
        <p:txBody>
          <a:bodyPr wrap="square" lIns="91429" tIns="45714" rIns="91429" bIns="45714" rtlCol="0">
            <a:spAutoFit/>
          </a:bodyPr>
          <a:lstStyle/>
          <a:p>
            <a:r>
              <a:rPr lang="ja-JP" altLang="en-US" sz="2400" dirty="0" smtClean="0"/>
              <a:t>変数間の依存関係を表すグラフィカルモデル系列</a:t>
            </a:r>
            <a:endParaRPr lang="en-US" altLang="ja-JP" sz="2400" dirty="0" smtClean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726540" y="908721"/>
            <a:ext cx="7949916" cy="46165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91429" tIns="45714" rIns="91429" bIns="45714" rtlCol="0">
            <a:spAutoFit/>
          </a:bodyPr>
          <a:lstStyle/>
          <a:p>
            <a:r>
              <a:rPr lang="ja-JP" altLang="en-US" sz="2400" dirty="0" smtClean="0">
                <a:solidFill>
                  <a:srgbClr val="E8BC4A"/>
                </a:solidFill>
              </a:rPr>
              <a:t>多変量時系列データから変数間の依存関係の変化を検出</a:t>
            </a:r>
            <a:endParaRPr lang="ja-JP" altLang="en-US" sz="2400" dirty="0">
              <a:solidFill>
                <a:srgbClr val="E8BC4A"/>
              </a:solidFill>
            </a:endParaRPr>
          </a:p>
        </p:txBody>
      </p:sp>
      <p:grpSp>
        <p:nvGrpSpPr>
          <p:cNvPr id="40" name="グループ化 21"/>
          <p:cNvGrpSpPr/>
          <p:nvPr/>
        </p:nvGrpSpPr>
        <p:grpSpPr>
          <a:xfrm>
            <a:off x="61952" y="4750069"/>
            <a:ext cx="1570841" cy="1631258"/>
            <a:chOff x="3995936" y="1484784"/>
            <a:chExt cx="1872208" cy="1944216"/>
          </a:xfrm>
        </p:grpSpPr>
        <p:sp>
          <p:nvSpPr>
            <p:cNvPr id="42" name="正方形/長方形 41"/>
            <p:cNvSpPr/>
            <p:nvPr/>
          </p:nvSpPr>
          <p:spPr>
            <a:xfrm>
              <a:off x="3995936" y="1484784"/>
              <a:ext cx="1872208" cy="19442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Font typeface="Arial" pitchFamily="34" charset="0"/>
                <a:buChar char="•"/>
              </a:pPr>
              <a:endParaRPr kumimoji="1" lang="ja-JP" altLang="en-US"/>
            </a:p>
          </p:txBody>
        </p:sp>
        <p:sp>
          <p:nvSpPr>
            <p:cNvPr id="45" name="円/楕円 44"/>
            <p:cNvSpPr/>
            <p:nvPr/>
          </p:nvSpPr>
          <p:spPr>
            <a:xfrm>
              <a:off x="4788024" y="1700808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/>
          </p:nvSpPr>
          <p:spPr>
            <a:xfrm>
              <a:off x="4211960" y="227687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/>
          </p:nvSpPr>
          <p:spPr>
            <a:xfrm>
              <a:off x="4211960" y="306896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/楕円 47"/>
            <p:cNvSpPr/>
            <p:nvPr/>
          </p:nvSpPr>
          <p:spPr>
            <a:xfrm>
              <a:off x="5364088" y="227687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/>
            <p:cNvSpPr/>
            <p:nvPr/>
          </p:nvSpPr>
          <p:spPr>
            <a:xfrm>
              <a:off x="5364088" y="299695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0" name="直線矢印コネクタ 49"/>
            <p:cNvCxnSpPr>
              <a:stCxn id="46" idx="6"/>
              <a:endCxn id="48" idx="2"/>
            </p:cNvCxnSpPr>
            <p:nvPr/>
          </p:nvCxnSpPr>
          <p:spPr>
            <a:xfrm>
              <a:off x="4427984" y="2384884"/>
              <a:ext cx="936104" cy="158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矢印コネクタ 50"/>
            <p:cNvCxnSpPr>
              <a:stCxn id="46" idx="5"/>
              <a:endCxn id="49" idx="1"/>
            </p:cNvCxnSpPr>
            <p:nvPr/>
          </p:nvCxnSpPr>
          <p:spPr>
            <a:xfrm rot="16200000" flipH="1">
              <a:off x="4612372" y="2245236"/>
              <a:ext cx="567328" cy="99937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グループ化 43"/>
          <p:cNvGrpSpPr/>
          <p:nvPr/>
        </p:nvGrpSpPr>
        <p:grpSpPr>
          <a:xfrm>
            <a:off x="3448186" y="4684060"/>
            <a:ext cx="1584176" cy="1645105"/>
            <a:chOff x="5004048" y="4365104"/>
            <a:chExt cx="1872208" cy="1944216"/>
          </a:xfrm>
        </p:grpSpPr>
        <p:sp>
          <p:nvSpPr>
            <p:cNvPr id="62" name="正方形/長方形 61"/>
            <p:cNvSpPr/>
            <p:nvPr/>
          </p:nvSpPr>
          <p:spPr>
            <a:xfrm>
              <a:off x="5004048" y="4365104"/>
              <a:ext cx="1872208" cy="19442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Font typeface="Arial" pitchFamily="34" charset="0"/>
                <a:buChar char="•"/>
              </a:pPr>
              <a:endParaRPr kumimoji="1" lang="ja-JP" altLang="en-US"/>
            </a:p>
          </p:txBody>
        </p:sp>
        <p:sp>
          <p:nvSpPr>
            <p:cNvPr id="63" name="円/楕円 62"/>
            <p:cNvSpPr/>
            <p:nvPr/>
          </p:nvSpPr>
          <p:spPr>
            <a:xfrm>
              <a:off x="5796136" y="4581128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/>
            <p:cNvSpPr/>
            <p:nvPr/>
          </p:nvSpPr>
          <p:spPr>
            <a:xfrm>
              <a:off x="5220072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/>
            <p:cNvSpPr/>
            <p:nvPr/>
          </p:nvSpPr>
          <p:spPr>
            <a:xfrm>
              <a:off x="5220072" y="594928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6372200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69"/>
            <p:cNvSpPr/>
            <p:nvPr/>
          </p:nvSpPr>
          <p:spPr>
            <a:xfrm>
              <a:off x="6372200" y="587727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1" name="直線矢印コネクタ 70"/>
            <p:cNvCxnSpPr>
              <a:stCxn id="64" idx="6"/>
              <a:endCxn id="69" idx="2"/>
            </p:cNvCxnSpPr>
            <p:nvPr/>
          </p:nvCxnSpPr>
          <p:spPr>
            <a:xfrm>
              <a:off x="5436096" y="5265204"/>
              <a:ext cx="936104" cy="158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矢印コネクタ 71"/>
            <p:cNvCxnSpPr>
              <a:stCxn id="64" idx="5"/>
              <a:endCxn id="70" idx="1"/>
            </p:cNvCxnSpPr>
            <p:nvPr/>
          </p:nvCxnSpPr>
          <p:spPr>
            <a:xfrm rot="16200000" flipH="1">
              <a:off x="5620484" y="5125556"/>
              <a:ext cx="567328" cy="99937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直線矢印コネクタ 72"/>
          <p:cNvCxnSpPr/>
          <p:nvPr/>
        </p:nvCxnSpPr>
        <p:spPr>
          <a:xfrm rot="16200000" flipV="1">
            <a:off x="4274435" y="5022869"/>
            <a:ext cx="358188" cy="358187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右矢印 73"/>
          <p:cNvSpPr/>
          <p:nvPr/>
        </p:nvSpPr>
        <p:spPr>
          <a:xfrm>
            <a:off x="2121376" y="5301208"/>
            <a:ext cx="648072" cy="51845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矢印コネクタ 33"/>
          <p:cNvCxnSpPr/>
          <p:nvPr/>
        </p:nvCxnSpPr>
        <p:spPr>
          <a:xfrm>
            <a:off x="323528" y="3501008"/>
            <a:ext cx="4004753" cy="1588"/>
          </a:xfrm>
          <a:prstGeom prst="straightConnector1">
            <a:avLst/>
          </a:prstGeom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/>
          <p:cNvSpPr txBox="1"/>
          <p:nvPr/>
        </p:nvSpPr>
        <p:spPr>
          <a:xfrm>
            <a:off x="3140088" y="3568660"/>
            <a:ext cx="10054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時間</a:t>
            </a:r>
          </a:p>
        </p:txBody>
      </p:sp>
      <p:cxnSp>
        <p:nvCxnSpPr>
          <p:cNvPr id="41" name="直線矢印コネクタ 40"/>
          <p:cNvCxnSpPr/>
          <p:nvPr/>
        </p:nvCxnSpPr>
        <p:spPr>
          <a:xfrm rot="16200000" flipV="1">
            <a:off x="-612005" y="2400771"/>
            <a:ext cx="2476202" cy="29072"/>
          </a:xfrm>
          <a:prstGeom prst="straightConnector1">
            <a:avLst/>
          </a:prstGeom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/>
          <p:cNvSpPr txBox="1"/>
          <p:nvPr/>
        </p:nvSpPr>
        <p:spPr>
          <a:xfrm>
            <a:off x="1676131" y="5907688"/>
            <a:ext cx="18261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時間経過</a:t>
            </a:r>
          </a:p>
        </p:txBody>
      </p:sp>
    </p:spTree>
    <p:extLst>
      <p:ext uri="{BB962C8B-B14F-4D97-AF65-F5344CB8AC3E}">
        <p14:creationId xmlns:p14="http://schemas.microsoft.com/office/powerpoint/2010/main" val="4106585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本研究のポイント</a:t>
            </a:r>
            <a:endParaRPr lang="ja-JP" altLang="en-US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48231" y="1584710"/>
            <a:ext cx="9050614" cy="523208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9" tIns="45714" rIns="91429" bIns="45714" rtlCol="0">
            <a:spAutoFit/>
          </a:bodyPr>
          <a:lstStyle/>
          <a:p>
            <a:pPr algn="ctr">
              <a:buNone/>
            </a:pPr>
            <a:r>
              <a:rPr lang="ja-JP" altLang="en-US" sz="2800" dirty="0" smtClean="0"/>
              <a:t>時間とともに変化する関係性を動的モデル選択で捉える</a:t>
            </a:r>
            <a:endParaRPr lang="ja-JP" altLang="en-US" sz="2800" dirty="0"/>
          </a:p>
        </p:txBody>
      </p:sp>
      <p:grpSp>
        <p:nvGrpSpPr>
          <p:cNvPr id="97" name="グループ化 96"/>
          <p:cNvGrpSpPr/>
          <p:nvPr/>
        </p:nvGrpSpPr>
        <p:grpSpPr>
          <a:xfrm>
            <a:off x="866350" y="2608069"/>
            <a:ext cx="5847298" cy="4078680"/>
            <a:chOff x="251519" y="620686"/>
            <a:chExt cx="7464023" cy="5206399"/>
          </a:xfrm>
        </p:grpSpPr>
        <p:grpSp>
          <p:nvGrpSpPr>
            <p:cNvPr id="98" name="グループ化 28"/>
            <p:cNvGrpSpPr/>
            <p:nvPr/>
          </p:nvGrpSpPr>
          <p:grpSpPr>
            <a:xfrm>
              <a:off x="251519" y="620686"/>
              <a:ext cx="1455812" cy="4464491"/>
              <a:chOff x="395536" y="620688"/>
              <a:chExt cx="1702007" cy="5219489"/>
            </a:xfrm>
          </p:grpSpPr>
          <p:sp>
            <p:nvSpPr>
              <p:cNvPr id="125" name="円/楕円 124"/>
              <p:cNvSpPr/>
              <p:nvPr/>
            </p:nvSpPr>
            <p:spPr>
              <a:xfrm>
                <a:off x="622470" y="3444156"/>
                <a:ext cx="340401" cy="34040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円/楕円 125"/>
              <p:cNvSpPr/>
              <p:nvPr/>
            </p:nvSpPr>
            <p:spPr>
              <a:xfrm>
                <a:off x="1076339" y="2649886"/>
                <a:ext cx="340401" cy="34040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円/楕円 126"/>
              <p:cNvSpPr/>
              <p:nvPr/>
            </p:nvSpPr>
            <p:spPr>
              <a:xfrm>
                <a:off x="1530208" y="3444156"/>
                <a:ext cx="340401" cy="34040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正方形/長方形 127"/>
              <p:cNvSpPr/>
              <p:nvPr/>
            </p:nvSpPr>
            <p:spPr>
              <a:xfrm>
                <a:off x="395536" y="2536418"/>
                <a:ext cx="1702007" cy="14750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Font typeface="Arial" pitchFamily="34" charset="0"/>
                  <a:buChar char="•"/>
                </a:pPr>
                <a:endParaRPr kumimoji="1" lang="ja-JP" altLang="en-US"/>
              </a:p>
            </p:txBody>
          </p:sp>
          <p:cxnSp>
            <p:nvCxnSpPr>
              <p:cNvPr id="129" name="直線矢印コネクタ 128"/>
              <p:cNvCxnSpPr>
                <a:stCxn id="126" idx="3"/>
                <a:endCxn id="125" idx="0"/>
              </p:cNvCxnSpPr>
              <p:nvPr/>
            </p:nvCxnSpPr>
            <p:spPr>
              <a:xfrm rot="5400000">
                <a:off x="707571" y="3025537"/>
                <a:ext cx="503719" cy="333519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円/楕円 129"/>
              <p:cNvSpPr/>
              <p:nvPr/>
            </p:nvSpPr>
            <p:spPr>
              <a:xfrm>
                <a:off x="622470" y="1528425"/>
                <a:ext cx="340401" cy="34040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1076339" y="734155"/>
                <a:ext cx="340401" cy="34040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1530208" y="1528425"/>
                <a:ext cx="340401" cy="34040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395536" y="620688"/>
                <a:ext cx="1702007" cy="147507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Font typeface="Arial" pitchFamily="34" charset="0"/>
                  <a:buChar char="•"/>
                </a:pPr>
                <a:endParaRPr kumimoji="1" lang="ja-JP" altLang="en-US"/>
              </a:p>
            </p:txBody>
          </p:sp>
          <p:cxnSp>
            <p:nvCxnSpPr>
              <p:cNvPr id="134" name="直線矢印コネクタ 133"/>
              <p:cNvCxnSpPr>
                <a:stCxn id="131" idx="3"/>
                <a:endCxn id="130" idx="0"/>
              </p:cNvCxnSpPr>
              <p:nvPr/>
            </p:nvCxnSpPr>
            <p:spPr>
              <a:xfrm rot="5400000">
                <a:off x="707571" y="1109806"/>
                <a:ext cx="503719" cy="333519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矢印コネクタ 134"/>
              <p:cNvCxnSpPr>
                <a:stCxn id="131" idx="5"/>
                <a:endCxn id="132" idx="0"/>
              </p:cNvCxnSpPr>
              <p:nvPr/>
            </p:nvCxnSpPr>
            <p:spPr>
              <a:xfrm rot="16200000" flipH="1">
                <a:off x="1281789" y="1109806"/>
                <a:ext cx="503719" cy="33351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円/楕円 135"/>
              <p:cNvSpPr/>
              <p:nvPr/>
            </p:nvSpPr>
            <p:spPr>
              <a:xfrm>
                <a:off x="622470" y="5272841"/>
                <a:ext cx="340401" cy="34040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円/楕円 136"/>
              <p:cNvSpPr/>
              <p:nvPr/>
            </p:nvSpPr>
            <p:spPr>
              <a:xfrm>
                <a:off x="1076339" y="4478571"/>
                <a:ext cx="340401" cy="34040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1530208" y="5272841"/>
                <a:ext cx="340401" cy="34040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正方形/長方形 138"/>
              <p:cNvSpPr/>
              <p:nvPr/>
            </p:nvSpPr>
            <p:spPr>
              <a:xfrm>
                <a:off x="395536" y="4365104"/>
                <a:ext cx="1702007" cy="14750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Font typeface="Arial" pitchFamily="34" charset="0"/>
                  <a:buChar char="•"/>
                </a:pPr>
                <a:endParaRPr kumimoji="1" lang="ja-JP" altLang="en-US"/>
              </a:p>
            </p:txBody>
          </p:sp>
        </p:grpSp>
        <p:pic>
          <p:nvPicPr>
            <p:cNvPr id="99" name="図 98" descr="\begin{document}&#10;$D^{(1)}D^{(2)}...D^{(t)}D^{(t+1)}...D^{(n)}$&#10;\end{document}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3768" y="5373216"/>
              <a:ext cx="5231774" cy="453869"/>
            </a:xfrm>
            <a:prstGeom prst="rect">
              <a:avLst/>
            </a:prstGeom>
          </p:spPr>
        </p:pic>
        <p:sp>
          <p:nvSpPr>
            <p:cNvPr id="100" name="円/楕円 99"/>
            <p:cNvSpPr/>
            <p:nvPr/>
          </p:nvSpPr>
          <p:spPr>
            <a:xfrm>
              <a:off x="2339752" y="1124744"/>
              <a:ext cx="648072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2339752" y="2780928"/>
              <a:ext cx="648072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2339752" y="4365104"/>
              <a:ext cx="648072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3491880" y="1124744"/>
              <a:ext cx="648072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3491880" y="2780928"/>
              <a:ext cx="648072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3491880" y="4365104"/>
              <a:ext cx="648072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4716016" y="1124744"/>
              <a:ext cx="648072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4716016" y="2780928"/>
              <a:ext cx="648072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4716016" y="4365104"/>
              <a:ext cx="648072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5652120" y="1124744"/>
              <a:ext cx="648072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5652120" y="2780928"/>
              <a:ext cx="648072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5652120" y="4365104"/>
              <a:ext cx="648072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6948264" y="1124744"/>
              <a:ext cx="648072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6948264" y="2780928"/>
              <a:ext cx="648072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6948264" y="4365104"/>
              <a:ext cx="648072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15" name="直線コネクタ 114"/>
            <p:cNvCxnSpPr>
              <a:stCxn id="100" idx="6"/>
              <a:endCxn id="103" idx="2"/>
            </p:cNvCxnSpPr>
            <p:nvPr/>
          </p:nvCxnSpPr>
          <p:spPr>
            <a:xfrm>
              <a:off x="2987824" y="1304764"/>
              <a:ext cx="504056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コネクタ 115"/>
            <p:cNvCxnSpPr>
              <a:stCxn id="103" idx="6"/>
              <a:endCxn id="106" idx="2"/>
            </p:cNvCxnSpPr>
            <p:nvPr/>
          </p:nvCxnSpPr>
          <p:spPr>
            <a:xfrm>
              <a:off x="4139952" y="1304764"/>
              <a:ext cx="576064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コネクタ 116"/>
            <p:cNvCxnSpPr>
              <a:stCxn id="106" idx="5"/>
              <a:endCxn id="110" idx="1"/>
            </p:cNvCxnSpPr>
            <p:nvPr/>
          </p:nvCxnSpPr>
          <p:spPr>
            <a:xfrm rot="16200000" flipH="1">
              <a:off x="4807305" y="1893932"/>
              <a:ext cx="1401598" cy="477848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>
              <a:stCxn id="110" idx="6"/>
              <a:endCxn id="113" idx="2"/>
            </p:cNvCxnSpPr>
            <p:nvPr/>
          </p:nvCxnSpPr>
          <p:spPr>
            <a:xfrm>
              <a:off x="6300192" y="2960948"/>
              <a:ext cx="648072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>
              <a:stCxn id="106" idx="6"/>
              <a:endCxn id="109" idx="2"/>
            </p:cNvCxnSpPr>
            <p:nvPr/>
          </p:nvCxnSpPr>
          <p:spPr>
            <a:xfrm>
              <a:off x="5364088" y="1304764"/>
              <a:ext cx="288032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/>
            <p:cNvCxnSpPr>
              <a:stCxn id="107" idx="6"/>
              <a:endCxn id="109" idx="3"/>
            </p:cNvCxnSpPr>
            <p:nvPr/>
          </p:nvCxnSpPr>
          <p:spPr>
            <a:xfrm flipV="1">
              <a:off x="5364088" y="1432057"/>
              <a:ext cx="382940" cy="1528891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コネクタ 120"/>
            <p:cNvCxnSpPr>
              <a:stCxn id="107" idx="6"/>
              <a:endCxn id="110" idx="2"/>
            </p:cNvCxnSpPr>
            <p:nvPr/>
          </p:nvCxnSpPr>
          <p:spPr>
            <a:xfrm>
              <a:off x="5364088" y="2960948"/>
              <a:ext cx="288032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コネクタ 121"/>
            <p:cNvCxnSpPr>
              <a:stCxn id="107" idx="6"/>
              <a:endCxn id="111" idx="1"/>
            </p:cNvCxnSpPr>
            <p:nvPr/>
          </p:nvCxnSpPr>
          <p:spPr>
            <a:xfrm>
              <a:off x="5364088" y="2960948"/>
              <a:ext cx="382940" cy="1456883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/>
            <p:cNvCxnSpPr>
              <a:stCxn id="108" idx="6"/>
              <a:endCxn id="111" idx="2"/>
            </p:cNvCxnSpPr>
            <p:nvPr/>
          </p:nvCxnSpPr>
          <p:spPr>
            <a:xfrm>
              <a:off x="5364088" y="4545124"/>
              <a:ext cx="288032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線コネクタ 123"/>
            <p:cNvCxnSpPr>
              <a:stCxn id="108" idx="6"/>
              <a:endCxn id="110" idx="2"/>
            </p:cNvCxnSpPr>
            <p:nvPr/>
          </p:nvCxnSpPr>
          <p:spPr>
            <a:xfrm flipV="1">
              <a:off x="5364088" y="2960948"/>
              <a:ext cx="288032" cy="1584176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直線矢印コネクタ 50"/>
          <p:cNvCxnSpPr/>
          <p:nvPr/>
        </p:nvCxnSpPr>
        <p:spPr>
          <a:xfrm>
            <a:off x="382624" y="6218664"/>
            <a:ext cx="8697144" cy="1588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/>
          <p:cNvSpPr txBox="1"/>
          <p:nvPr/>
        </p:nvSpPr>
        <p:spPr>
          <a:xfrm>
            <a:off x="7587068" y="6252724"/>
            <a:ext cx="10054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時間</a:t>
            </a:r>
          </a:p>
        </p:txBody>
      </p:sp>
    </p:spTree>
    <p:extLst>
      <p:ext uri="{BB962C8B-B14F-4D97-AF65-F5344CB8AC3E}">
        <p14:creationId xmlns:p14="http://schemas.microsoft.com/office/powerpoint/2010/main" val="39615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線矢印コネクタ 46"/>
          <p:cNvCxnSpPr/>
          <p:nvPr/>
        </p:nvCxnSpPr>
        <p:spPr>
          <a:xfrm>
            <a:off x="446856" y="3702627"/>
            <a:ext cx="8697144" cy="1588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/>
          <p:cNvSpPr txBox="1"/>
          <p:nvPr/>
        </p:nvSpPr>
        <p:spPr>
          <a:xfrm>
            <a:off x="7651300" y="3736687"/>
            <a:ext cx="10054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時間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記述長最小化</a:t>
            </a:r>
            <a:endParaRPr lang="ja-JP" altLang="en-US" dirty="0"/>
          </a:p>
        </p:txBody>
      </p:sp>
      <p:grpSp>
        <p:nvGrpSpPr>
          <p:cNvPr id="4" name="グループ化 96"/>
          <p:cNvGrpSpPr/>
          <p:nvPr/>
        </p:nvGrpSpPr>
        <p:grpSpPr>
          <a:xfrm>
            <a:off x="2609275" y="1487327"/>
            <a:ext cx="3703683" cy="2583439"/>
            <a:chOff x="251519" y="620686"/>
            <a:chExt cx="7464023" cy="5206399"/>
          </a:xfrm>
        </p:grpSpPr>
        <p:grpSp>
          <p:nvGrpSpPr>
            <p:cNvPr id="5" name="グループ化 28"/>
            <p:cNvGrpSpPr/>
            <p:nvPr/>
          </p:nvGrpSpPr>
          <p:grpSpPr>
            <a:xfrm>
              <a:off x="251519" y="620684"/>
              <a:ext cx="1455812" cy="4464491"/>
              <a:chOff x="395536" y="620688"/>
              <a:chExt cx="1702007" cy="5219489"/>
            </a:xfrm>
          </p:grpSpPr>
          <p:sp>
            <p:nvSpPr>
              <p:cNvPr id="32" name="円/楕円 31"/>
              <p:cNvSpPr/>
              <p:nvPr/>
            </p:nvSpPr>
            <p:spPr>
              <a:xfrm>
                <a:off x="622470" y="3444156"/>
                <a:ext cx="340401" cy="34040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円/楕円 32"/>
              <p:cNvSpPr/>
              <p:nvPr/>
            </p:nvSpPr>
            <p:spPr>
              <a:xfrm>
                <a:off x="1076339" y="2649886"/>
                <a:ext cx="340401" cy="34040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/>
              <p:cNvSpPr/>
              <p:nvPr/>
            </p:nvSpPr>
            <p:spPr>
              <a:xfrm>
                <a:off x="1530208" y="3444156"/>
                <a:ext cx="340401" cy="34040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/>
              <p:cNvSpPr/>
              <p:nvPr/>
            </p:nvSpPr>
            <p:spPr>
              <a:xfrm>
                <a:off x="395536" y="2536418"/>
                <a:ext cx="1702007" cy="14750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Font typeface="Arial" pitchFamily="34" charset="0"/>
                  <a:buChar char="•"/>
                </a:pPr>
                <a:endParaRPr kumimoji="1" lang="ja-JP" altLang="en-US"/>
              </a:p>
            </p:txBody>
          </p:sp>
          <p:cxnSp>
            <p:nvCxnSpPr>
              <p:cNvPr id="36" name="直線矢印コネクタ 35"/>
              <p:cNvCxnSpPr>
                <a:stCxn id="33" idx="3"/>
                <a:endCxn id="32" idx="0"/>
              </p:cNvCxnSpPr>
              <p:nvPr/>
            </p:nvCxnSpPr>
            <p:spPr>
              <a:xfrm rot="5400000">
                <a:off x="707571" y="3025537"/>
                <a:ext cx="503719" cy="333519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円/楕円 36"/>
              <p:cNvSpPr/>
              <p:nvPr/>
            </p:nvSpPr>
            <p:spPr>
              <a:xfrm>
                <a:off x="622470" y="1528425"/>
                <a:ext cx="340401" cy="34040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円/楕円 37"/>
              <p:cNvSpPr/>
              <p:nvPr/>
            </p:nvSpPr>
            <p:spPr>
              <a:xfrm>
                <a:off x="1076339" y="734155"/>
                <a:ext cx="340401" cy="34040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円/楕円 38"/>
              <p:cNvSpPr/>
              <p:nvPr/>
            </p:nvSpPr>
            <p:spPr>
              <a:xfrm>
                <a:off x="1530208" y="1528425"/>
                <a:ext cx="340401" cy="34040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/>
              <p:cNvSpPr/>
              <p:nvPr/>
            </p:nvSpPr>
            <p:spPr>
              <a:xfrm>
                <a:off x="395536" y="620688"/>
                <a:ext cx="1702007" cy="147507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Font typeface="Arial" pitchFamily="34" charset="0"/>
                  <a:buChar char="•"/>
                </a:pPr>
                <a:endParaRPr kumimoji="1" lang="ja-JP" altLang="en-US"/>
              </a:p>
            </p:txBody>
          </p:sp>
          <p:cxnSp>
            <p:nvCxnSpPr>
              <p:cNvPr id="41" name="直線矢印コネクタ 40"/>
              <p:cNvCxnSpPr>
                <a:stCxn id="38" idx="3"/>
                <a:endCxn id="37" idx="0"/>
              </p:cNvCxnSpPr>
              <p:nvPr/>
            </p:nvCxnSpPr>
            <p:spPr>
              <a:xfrm rot="5400000">
                <a:off x="707571" y="1109806"/>
                <a:ext cx="503719" cy="333519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矢印コネクタ 41"/>
              <p:cNvCxnSpPr>
                <a:stCxn id="38" idx="5"/>
                <a:endCxn id="39" idx="0"/>
              </p:cNvCxnSpPr>
              <p:nvPr/>
            </p:nvCxnSpPr>
            <p:spPr>
              <a:xfrm rot="16200000" flipH="1">
                <a:off x="1281789" y="1109806"/>
                <a:ext cx="503719" cy="33351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円/楕円 42"/>
              <p:cNvSpPr/>
              <p:nvPr/>
            </p:nvSpPr>
            <p:spPr>
              <a:xfrm>
                <a:off x="622470" y="5272841"/>
                <a:ext cx="340401" cy="34040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円/楕円 43"/>
              <p:cNvSpPr/>
              <p:nvPr/>
            </p:nvSpPr>
            <p:spPr>
              <a:xfrm>
                <a:off x="1076339" y="4478571"/>
                <a:ext cx="340401" cy="34040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円/楕円 44"/>
              <p:cNvSpPr/>
              <p:nvPr/>
            </p:nvSpPr>
            <p:spPr>
              <a:xfrm>
                <a:off x="1530208" y="5272841"/>
                <a:ext cx="340401" cy="34040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/>
              <p:cNvSpPr/>
              <p:nvPr/>
            </p:nvSpPr>
            <p:spPr>
              <a:xfrm>
                <a:off x="395536" y="4365104"/>
                <a:ext cx="1702007" cy="14750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Font typeface="Arial" pitchFamily="34" charset="0"/>
                  <a:buChar char="•"/>
                </a:pPr>
                <a:endParaRPr kumimoji="1" lang="ja-JP" altLang="en-US"/>
              </a:p>
            </p:txBody>
          </p:sp>
        </p:grpSp>
        <p:pic>
          <p:nvPicPr>
            <p:cNvPr id="6" name="図 5" descr="\begin{document}&#10;$D^{(1)}D^{(2)}...D^{(t)}D^{(t+1)}...D^{(n)}$&#10;\end{document}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3768" y="5373216"/>
              <a:ext cx="5231774" cy="453869"/>
            </a:xfrm>
            <a:prstGeom prst="rect">
              <a:avLst/>
            </a:prstGeom>
          </p:spPr>
        </p:pic>
        <p:sp>
          <p:nvSpPr>
            <p:cNvPr id="7" name="円/楕円 6"/>
            <p:cNvSpPr/>
            <p:nvPr/>
          </p:nvSpPr>
          <p:spPr>
            <a:xfrm>
              <a:off x="2339752" y="1124744"/>
              <a:ext cx="648072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/>
            <p:cNvSpPr/>
            <p:nvPr/>
          </p:nvSpPr>
          <p:spPr>
            <a:xfrm>
              <a:off x="2339752" y="2780928"/>
              <a:ext cx="648072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/>
            <p:cNvSpPr/>
            <p:nvPr/>
          </p:nvSpPr>
          <p:spPr>
            <a:xfrm>
              <a:off x="2339752" y="4365104"/>
              <a:ext cx="648072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/>
            <p:cNvSpPr/>
            <p:nvPr/>
          </p:nvSpPr>
          <p:spPr>
            <a:xfrm>
              <a:off x="3491880" y="1124744"/>
              <a:ext cx="648072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/>
            <p:cNvSpPr/>
            <p:nvPr/>
          </p:nvSpPr>
          <p:spPr>
            <a:xfrm>
              <a:off x="3491880" y="2780928"/>
              <a:ext cx="648072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/>
            <p:cNvSpPr/>
            <p:nvPr/>
          </p:nvSpPr>
          <p:spPr>
            <a:xfrm>
              <a:off x="3491880" y="4365104"/>
              <a:ext cx="648072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4716016" y="1124744"/>
              <a:ext cx="648072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/>
            <p:cNvSpPr/>
            <p:nvPr/>
          </p:nvSpPr>
          <p:spPr>
            <a:xfrm>
              <a:off x="4716016" y="2780928"/>
              <a:ext cx="648072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4"/>
            <p:cNvSpPr/>
            <p:nvPr/>
          </p:nvSpPr>
          <p:spPr>
            <a:xfrm>
              <a:off x="4716016" y="4365104"/>
              <a:ext cx="648072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円/楕円 15"/>
            <p:cNvSpPr/>
            <p:nvPr/>
          </p:nvSpPr>
          <p:spPr>
            <a:xfrm>
              <a:off x="5652120" y="1124744"/>
              <a:ext cx="648072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/>
          </p:nvSpPr>
          <p:spPr>
            <a:xfrm>
              <a:off x="5652120" y="2780928"/>
              <a:ext cx="648072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/>
          </p:nvSpPr>
          <p:spPr>
            <a:xfrm>
              <a:off x="5652120" y="4365104"/>
              <a:ext cx="648072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/>
            <p:cNvSpPr/>
            <p:nvPr/>
          </p:nvSpPr>
          <p:spPr>
            <a:xfrm>
              <a:off x="6948264" y="1124744"/>
              <a:ext cx="648072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/>
            <p:cNvSpPr/>
            <p:nvPr/>
          </p:nvSpPr>
          <p:spPr>
            <a:xfrm>
              <a:off x="6948264" y="2780928"/>
              <a:ext cx="648072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/>
            <p:nvPr/>
          </p:nvSpPr>
          <p:spPr>
            <a:xfrm>
              <a:off x="6948264" y="4365104"/>
              <a:ext cx="648072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2" name="直線コネクタ 21"/>
            <p:cNvCxnSpPr>
              <a:stCxn id="7" idx="6"/>
              <a:endCxn id="10" idx="2"/>
            </p:cNvCxnSpPr>
            <p:nvPr/>
          </p:nvCxnSpPr>
          <p:spPr>
            <a:xfrm>
              <a:off x="2987824" y="1304764"/>
              <a:ext cx="504056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>
              <a:stCxn id="10" idx="6"/>
              <a:endCxn id="13" idx="2"/>
            </p:cNvCxnSpPr>
            <p:nvPr/>
          </p:nvCxnSpPr>
          <p:spPr>
            <a:xfrm>
              <a:off x="4139952" y="1304764"/>
              <a:ext cx="576064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>
              <a:stCxn id="13" idx="5"/>
              <a:endCxn id="17" idx="1"/>
            </p:cNvCxnSpPr>
            <p:nvPr/>
          </p:nvCxnSpPr>
          <p:spPr>
            <a:xfrm rot="16200000" flipH="1">
              <a:off x="4807305" y="1893932"/>
              <a:ext cx="1401598" cy="477848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>
              <a:stCxn id="17" idx="6"/>
              <a:endCxn id="20" idx="2"/>
            </p:cNvCxnSpPr>
            <p:nvPr/>
          </p:nvCxnSpPr>
          <p:spPr>
            <a:xfrm>
              <a:off x="6300192" y="2960948"/>
              <a:ext cx="648072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>
              <a:stCxn id="13" idx="6"/>
              <a:endCxn id="16" idx="2"/>
            </p:cNvCxnSpPr>
            <p:nvPr/>
          </p:nvCxnSpPr>
          <p:spPr>
            <a:xfrm>
              <a:off x="5364088" y="1304764"/>
              <a:ext cx="288032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>
              <a:stCxn id="14" idx="6"/>
              <a:endCxn id="16" idx="3"/>
            </p:cNvCxnSpPr>
            <p:nvPr/>
          </p:nvCxnSpPr>
          <p:spPr>
            <a:xfrm flipV="1">
              <a:off x="5364088" y="1432057"/>
              <a:ext cx="382940" cy="1528891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>
              <a:stCxn id="14" idx="6"/>
              <a:endCxn id="17" idx="2"/>
            </p:cNvCxnSpPr>
            <p:nvPr/>
          </p:nvCxnSpPr>
          <p:spPr>
            <a:xfrm>
              <a:off x="5364088" y="2960948"/>
              <a:ext cx="288032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>
              <a:stCxn id="14" idx="6"/>
              <a:endCxn id="18" idx="1"/>
            </p:cNvCxnSpPr>
            <p:nvPr/>
          </p:nvCxnSpPr>
          <p:spPr>
            <a:xfrm>
              <a:off x="5364088" y="2960948"/>
              <a:ext cx="382940" cy="1456883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>
              <a:stCxn id="15" idx="6"/>
              <a:endCxn id="18" idx="2"/>
            </p:cNvCxnSpPr>
            <p:nvPr/>
          </p:nvCxnSpPr>
          <p:spPr>
            <a:xfrm>
              <a:off x="5364088" y="4545124"/>
              <a:ext cx="288032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>
              <a:stCxn id="15" idx="6"/>
              <a:endCxn id="17" idx="2"/>
            </p:cNvCxnSpPr>
            <p:nvPr/>
          </p:nvCxnSpPr>
          <p:spPr>
            <a:xfrm flipV="1">
              <a:off x="5364088" y="2960948"/>
              <a:ext cx="288032" cy="1584176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角丸四角形 50"/>
          <p:cNvSpPr/>
          <p:nvPr/>
        </p:nvSpPr>
        <p:spPr>
          <a:xfrm>
            <a:off x="2175350" y="4708823"/>
            <a:ext cx="2950476" cy="1936317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2800" dirty="0" smtClean="0">
                <a:solidFill>
                  <a:prstClr val="white"/>
                </a:solidFill>
              </a:rPr>
              <a:t>モデル系列のもとでのデータの記述長</a:t>
            </a:r>
            <a:endParaRPr lang="ja-JP" altLang="en-US" sz="2800" dirty="0">
              <a:solidFill>
                <a:prstClr val="white"/>
              </a:solidFill>
            </a:endParaRPr>
          </a:p>
        </p:txBody>
      </p:sp>
      <p:sp>
        <p:nvSpPr>
          <p:cNvPr id="52" name="角丸四角形 51"/>
          <p:cNvSpPr/>
          <p:nvPr/>
        </p:nvSpPr>
        <p:spPr>
          <a:xfrm>
            <a:off x="5932231" y="4708823"/>
            <a:ext cx="2950476" cy="1936317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2800" dirty="0" smtClean="0">
                <a:solidFill>
                  <a:prstClr val="white"/>
                </a:solidFill>
              </a:rPr>
              <a:t>モデル系列自身の記述長</a:t>
            </a:r>
            <a:endParaRPr lang="ja-JP" altLang="en-US" sz="2800" dirty="0">
              <a:solidFill>
                <a:prstClr val="white"/>
              </a:solidFill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5217564" y="5392278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＋</a:t>
            </a: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283603" y="5392278"/>
            <a:ext cx="141577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1"/>
                </a:solidFill>
              </a:rPr>
              <a:t>最小化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タイトル 2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ja-JP" altLang="en-US" sz="5400" dirty="0" smtClean="0"/>
              <a:t>研究の有用性</a:t>
            </a:r>
            <a:br>
              <a:rPr lang="ja-JP" altLang="en-US" sz="5400" dirty="0" smtClean="0"/>
            </a:b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2011/4/26</a:t>
            </a:r>
            <a:endParaRPr lang="ja-JP" altLang="en-US" dirty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05A6E-3CC4-428C-BF0A-E0E94603C40A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4294967295"/>
          </p:nvPr>
        </p:nvSpPr>
        <p:spPr>
          <a:xfrm>
            <a:off x="570299" y="1739610"/>
            <a:ext cx="8229600" cy="1252537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kumimoji="1" lang="ja-JP" altLang="en-US" sz="2800" dirty="0" smtClean="0"/>
              <a:t>応用として、消費財のマーケティングデータ</a:t>
            </a:r>
            <a:r>
              <a:rPr lang="ja-JP" altLang="en-US" sz="2800" dirty="0" smtClean="0"/>
              <a:t>における、</a:t>
            </a:r>
            <a:endParaRPr lang="en-US" altLang="ja-JP" sz="2800" dirty="0" smtClean="0"/>
          </a:p>
          <a:p>
            <a:pPr>
              <a:buNone/>
            </a:pPr>
            <a:r>
              <a:rPr kumimoji="1" lang="ja-JP" altLang="en-US" sz="2800" dirty="0" smtClean="0"/>
              <a:t>因子間の</a:t>
            </a:r>
            <a:r>
              <a:rPr lang="ja-JP" altLang="en-US" sz="2800" dirty="0" smtClean="0"/>
              <a:t>関係変化の解析に取り組んでいます。</a:t>
            </a:r>
            <a:endParaRPr kumimoji="1" lang="en-US" altLang="ja-JP" sz="2800" dirty="0" smtClean="0"/>
          </a:p>
          <a:p>
            <a:pPr>
              <a:buNone/>
            </a:pPr>
            <a:endParaRPr kumimoji="1" lang="ja-JP" altLang="en-US" sz="2800" dirty="0"/>
          </a:p>
        </p:txBody>
      </p:sp>
      <p:sp>
        <p:nvSpPr>
          <p:cNvPr id="10" name="円/楕円 9"/>
          <p:cNvSpPr/>
          <p:nvPr/>
        </p:nvSpPr>
        <p:spPr>
          <a:xfrm>
            <a:off x="1690080" y="3212976"/>
            <a:ext cx="1411357" cy="864096"/>
          </a:xfrm>
          <a:prstGeom prst="ellipse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smtClean="0">
                <a:solidFill>
                  <a:schemeClr val="tx1"/>
                </a:solidFill>
              </a:rPr>
              <a:t>CM</a:t>
            </a:r>
          </a:p>
          <a:p>
            <a:pPr algn="ctr"/>
            <a:r>
              <a:rPr kumimoji="1" lang="ja-JP" altLang="en-US" sz="2000" dirty="0" smtClean="0">
                <a:solidFill>
                  <a:schemeClr val="tx1"/>
                </a:solidFill>
              </a:rPr>
              <a:t>出稿量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827584" y="4401108"/>
            <a:ext cx="1368152" cy="972108"/>
          </a:xfrm>
          <a:prstGeom prst="ellipse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solidFill>
                  <a:schemeClr val="tx1"/>
                </a:solidFill>
              </a:rPr>
              <a:t>google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検索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指数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552576" y="4401108"/>
            <a:ext cx="1411357" cy="972108"/>
          </a:xfrm>
          <a:prstGeom prst="ellipse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chemeClr val="tx1"/>
                </a:solidFill>
              </a:rPr>
              <a:t>販売</a:t>
            </a:r>
            <a:endParaRPr kumimoji="1" lang="en-US" altLang="ja-JP" sz="20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000" dirty="0" smtClean="0">
                <a:solidFill>
                  <a:schemeClr val="tx1"/>
                </a:solidFill>
              </a:rPr>
              <a:t>台数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5453698" y="3212976"/>
            <a:ext cx="1489766" cy="864096"/>
          </a:xfrm>
          <a:prstGeom prst="ellipse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CM</a:t>
            </a:r>
          </a:p>
          <a:p>
            <a:pPr algn="ctr"/>
            <a:r>
              <a:rPr lang="ja-JP" altLang="en-US" sz="2000" dirty="0" smtClean="0">
                <a:solidFill>
                  <a:schemeClr val="tx1"/>
                </a:solidFill>
              </a:rPr>
              <a:t>出稿量</a:t>
            </a:r>
            <a:endParaRPr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4591202" y="4401108"/>
            <a:ext cx="1332948" cy="972108"/>
          </a:xfrm>
          <a:prstGeom prst="ellipse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solidFill>
                  <a:schemeClr val="tx1"/>
                </a:solidFill>
              </a:rPr>
              <a:t>google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検索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指数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6551420" y="4401108"/>
            <a:ext cx="1332948" cy="972108"/>
          </a:xfrm>
          <a:prstGeom prst="ellipse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chemeClr val="tx1"/>
                </a:solidFill>
              </a:rPr>
              <a:t>販売</a:t>
            </a:r>
            <a:endParaRPr kumimoji="1" lang="en-US" altLang="ja-JP" sz="20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000" dirty="0" smtClean="0">
                <a:solidFill>
                  <a:schemeClr val="tx1"/>
                </a:solidFill>
              </a:rPr>
              <a:t>台数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cxnSp>
        <p:nvCxnSpPr>
          <p:cNvPr id="16" name="直線矢印コネクタ 15"/>
          <p:cNvCxnSpPr>
            <a:stCxn id="13" idx="5"/>
            <a:endCxn id="15" idx="0"/>
          </p:cNvCxnSpPr>
          <p:nvPr/>
        </p:nvCxnSpPr>
        <p:spPr>
          <a:xfrm rot="16200000" flipH="1">
            <a:off x="6746303" y="3929516"/>
            <a:ext cx="450581" cy="492601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右矢印 16"/>
          <p:cNvSpPr/>
          <p:nvPr/>
        </p:nvSpPr>
        <p:spPr>
          <a:xfrm>
            <a:off x="3885524" y="3753036"/>
            <a:ext cx="784087" cy="756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矢印コネクタ 17"/>
          <p:cNvCxnSpPr>
            <a:stCxn id="10" idx="3"/>
            <a:endCxn id="11" idx="0"/>
          </p:cNvCxnSpPr>
          <p:nvPr/>
        </p:nvCxnSpPr>
        <p:spPr>
          <a:xfrm rot="5400000">
            <a:off x="1478925" y="3983264"/>
            <a:ext cx="450581" cy="38511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11" idx="6"/>
            <a:endCxn id="12" idx="2"/>
          </p:cNvCxnSpPr>
          <p:nvPr/>
        </p:nvCxnSpPr>
        <p:spPr>
          <a:xfrm>
            <a:off x="2195736" y="4887162"/>
            <a:ext cx="356840" cy="1589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>
            <a:stCxn id="13" idx="3"/>
            <a:endCxn id="14" idx="0"/>
          </p:cNvCxnSpPr>
          <p:nvPr/>
        </p:nvCxnSpPr>
        <p:spPr>
          <a:xfrm rot="5400000">
            <a:off x="5239483" y="3968721"/>
            <a:ext cx="450581" cy="41419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stCxn id="14" idx="6"/>
            <a:endCxn id="15" idx="2"/>
          </p:cNvCxnSpPr>
          <p:nvPr/>
        </p:nvCxnSpPr>
        <p:spPr>
          <a:xfrm>
            <a:off x="5924150" y="4887162"/>
            <a:ext cx="627270" cy="238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572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5"/>
          <p:cNvGrpSpPr/>
          <p:nvPr/>
        </p:nvGrpSpPr>
        <p:grpSpPr>
          <a:xfrm>
            <a:off x="323528" y="4869160"/>
            <a:ext cx="8208912" cy="432048"/>
            <a:chOff x="395536" y="6309320"/>
            <a:chExt cx="8208912" cy="432048"/>
          </a:xfrm>
        </p:grpSpPr>
        <p:cxnSp>
          <p:nvCxnSpPr>
            <p:cNvPr id="7" name="直線矢印コネクタ 6"/>
            <p:cNvCxnSpPr/>
            <p:nvPr/>
          </p:nvCxnSpPr>
          <p:spPr>
            <a:xfrm>
              <a:off x="395536" y="6525344"/>
              <a:ext cx="8208912" cy="1588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rot="5400000">
              <a:off x="2843808" y="6525344"/>
              <a:ext cx="432048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5400000">
              <a:off x="5364088" y="6525344"/>
              <a:ext cx="432048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テキスト ボックス 57"/>
          <p:cNvSpPr txBox="1"/>
          <p:nvPr/>
        </p:nvSpPr>
        <p:spPr>
          <a:xfrm>
            <a:off x="3779912" y="5570076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Date</a:t>
            </a:r>
            <a:endParaRPr kumimoji="1" lang="ja-JP" altLang="en-US" sz="2800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2339752" y="5301208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2009/7/6</a:t>
            </a:r>
            <a:endParaRPr kumimoji="1" lang="ja-JP" altLang="en-US" sz="2400" dirty="0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4716016" y="5301208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2009/12/28</a:t>
            </a:r>
            <a:endParaRPr kumimoji="1" lang="ja-JP" altLang="en-US" sz="2400" dirty="0"/>
          </a:p>
        </p:txBody>
      </p:sp>
      <p:grpSp>
        <p:nvGrpSpPr>
          <p:cNvPr id="79" name="グループ化 78"/>
          <p:cNvGrpSpPr/>
          <p:nvPr/>
        </p:nvGrpSpPr>
        <p:grpSpPr>
          <a:xfrm>
            <a:off x="539552" y="1268760"/>
            <a:ext cx="2376264" cy="3522659"/>
            <a:chOff x="539552" y="1346501"/>
            <a:chExt cx="2376264" cy="3522659"/>
          </a:xfrm>
        </p:grpSpPr>
        <p:cxnSp>
          <p:nvCxnSpPr>
            <p:cNvPr id="130" name="直線矢印コネクタ 129"/>
            <p:cNvCxnSpPr>
              <a:stCxn id="133" idx="2"/>
              <a:endCxn id="136" idx="0"/>
            </p:cNvCxnSpPr>
            <p:nvPr/>
          </p:nvCxnSpPr>
          <p:spPr>
            <a:xfrm rot="5400000">
              <a:off x="971601" y="2060847"/>
              <a:ext cx="288031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グループ化 31"/>
            <p:cNvGrpSpPr/>
            <p:nvPr/>
          </p:nvGrpSpPr>
          <p:grpSpPr>
            <a:xfrm>
              <a:off x="539552" y="1346501"/>
              <a:ext cx="2376264" cy="3522659"/>
              <a:chOff x="827584" y="1280197"/>
              <a:chExt cx="2376264" cy="3113311"/>
            </a:xfrm>
          </p:grpSpPr>
          <p:sp>
            <p:nvSpPr>
              <p:cNvPr id="133" name="正方形/長方形 132"/>
              <p:cNvSpPr/>
              <p:nvPr/>
            </p:nvSpPr>
            <p:spPr>
              <a:xfrm>
                <a:off x="899592" y="1280197"/>
                <a:ext cx="1008112" cy="5040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 smtClean="0">
                    <a:solidFill>
                      <a:schemeClr val="tx1"/>
                    </a:solidFill>
                  </a:rPr>
                  <a:t>CM</a:t>
                </a:r>
              </a:p>
              <a:p>
                <a:pPr algn="ctr"/>
                <a:r>
                  <a:rPr lang="ja-JP" altLang="en-US" dirty="0" smtClean="0">
                    <a:solidFill>
                      <a:schemeClr val="tx1"/>
                    </a:solidFill>
                  </a:rPr>
                  <a:t>出稿量</a:t>
                </a:r>
                <a:endParaRPr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827584" y="2929780"/>
                <a:ext cx="1152128" cy="5091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600" dirty="0" smtClean="0">
                    <a:solidFill>
                      <a:schemeClr val="tx1"/>
                    </a:solidFill>
                  </a:rPr>
                  <a:t>Google</a:t>
                </a:r>
              </a:p>
              <a:p>
                <a:pPr algn="ctr"/>
                <a:r>
                  <a:rPr lang="ja-JP" altLang="en-US" sz="1600" dirty="0" smtClean="0">
                    <a:solidFill>
                      <a:schemeClr val="tx1"/>
                    </a:solidFill>
                  </a:rPr>
                  <a:t>検索指数</a:t>
                </a:r>
                <a:endParaRPr lang="en-US" altLang="ja-JP" sz="16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正方形/長方形 134"/>
              <p:cNvSpPr/>
              <p:nvPr/>
            </p:nvSpPr>
            <p:spPr>
              <a:xfrm>
                <a:off x="899592" y="3817444"/>
                <a:ext cx="1008112" cy="5760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dirty="0" smtClean="0">
                    <a:solidFill>
                      <a:schemeClr val="tx1"/>
                    </a:solidFill>
                  </a:rPr>
                  <a:t>販売</a:t>
                </a:r>
                <a:endParaRPr lang="en-US" altLang="ja-JP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ja-JP" altLang="en-US" dirty="0" smtClean="0">
                    <a:solidFill>
                      <a:schemeClr val="tx1"/>
                    </a:solidFill>
                  </a:rPr>
                  <a:t>台数</a:t>
                </a:r>
                <a:endParaRPr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正方形/長方形 135"/>
              <p:cNvSpPr/>
              <p:nvPr/>
            </p:nvSpPr>
            <p:spPr>
              <a:xfrm>
                <a:off x="827584" y="2038814"/>
                <a:ext cx="1152128" cy="50912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600" dirty="0" smtClean="0">
                    <a:solidFill>
                      <a:schemeClr val="tx1"/>
                    </a:solidFill>
                  </a:rPr>
                  <a:t>気になる</a:t>
                </a:r>
                <a:endParaRPr lang="en-US" altLang="ja-JP" sz="16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ja-JP" sz="1600" dirty="0" smtClean="0">
                    <a:solidFill>
                      <a:schemeClr val="tx1"/>
                    </a:solidFill>
                  </a:rPr>
                  <a:t>CM</a:t>
                </a:r>
                <a:r>
                  <a:rPr lang="ja-JP" altLang="en-US" sz="1600" dirty="0" smtClean="0">
                    <a:solidFill>
                      <a:schemeClr val="tx1"/>
                    </a:solidFill>
                  </a:rPr>
                  <a:t>投票率</a:t>
                </a:r>
                <a:endParaRPr lang="en-US" altLang="ja-JP" sz="16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正方形/長方形 136"/>
              <p:cNvSpPr/>
              <p:nvPr/>
            </p:nvSpPr>
            <p:spPr>
              <a:xfrm>
                <a:off x="2195736" y="2102455"/>
                <a:ext cx="1008112" cy="52939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600" dirty="0" smtClean="0">
                    <a:solidFill>
                      <a:schemeClr val="tx1"/>
                    </a:solidFill>
                  </a:rPr>
                  <a:t>ブログ</a:t>
                </a:r>
                <a:endParaRPr lang="en-US" altLang="ja-JP" sz="16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ja-JP" altLang="en-US" sz="1600" dirty="0" smtClean="0">
                    <a:solidFill>
                      <a:schemeClr val="tx1"/>
                    </a:solidFill>
                  </a:rPr>
                  <a:t>投稿数</a:t>
                </a:r>
                <a:endParaRPr lang="en-US" altLang="ja-JP" sz="1600" dirty="0" smtClean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8" name="直線矢印コネクタ 137"/>
              <p:cNvCxnSpPr>
                <a:stCxn id="136" idx="2"/>
                <a:endCxn id="134" idx="0"/>
              </p:cNvCxnSpPr>
              <p:nvPr/>
            </p:nvCxnSpPr>
            <p:spPr>
              <a:xfrm rot="5400000">
                <a:off x="1212727" y="2738766"/>
                <a:ext cx="381842" cy="1588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矢印コネクタ 138"/>
              <p:cNvCxnSpPr>
                <a:stCxn id="137" idx="2"/>
                <a:endCxn id="134" idx="3"/>
              </p:cNvCxnSpPr>
              <p:nvPr/>
            </p:nvCxnSpPr>
            <p:spPr>
              <a:xfrm rot="5400000">
                <a:off x="2063505" y="2548053"/>
                <a:ext cx="552495" cy="72008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0" name="直線矢印コネクタ 139"/>
            <p:cNvCxnSpPr>
              <a:stCxn id="134" idx="2"/>
            </p:cNvCxnSpPr>
            <p:nvPr/>
          </p:nvCxnSpPr>
          <p:spPr>
            <a:xfrm rot="5400000">
              <a:off x="900667" y="4003197"/>
              <a:ext cx="429106" cy="793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直線矢印コネクタ 171"/>
          <p:cNvCxnSpPr>
            <a:stCxn id="62" idx="2"/>
          </p:cNvCxnSpPr>
          <p:nvPr/>
        </p:nvCxnSpPr>
        <p:spPr>
          <a:xfrm rot="5400000">
            <a:off x="6438608" y="3241511"/>
            <a:ext cx="1667387" cy="792087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乗算記号 174"/>
          <p:cNvSpPr/>
          <p:nvPr/>
        </p:nvSpPr>
        <p:spPr>
          <a:xfrm>
            <a:off x="6156176" y="2705186"/>
            <a:ext cx="504056" cy="43204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6" name="グループ化 31"/>
          <p:cNvGrpSpPr/>
          <p:nvPr/>
        </p:nvGrpSpPr>
        <p:grpSpPr>
          <a:xfrm>
            <a:off x="5796136" y="1265026"/>
            <a:ext cx="2376264" cy="3532126"/>
            <a:chOff x="827584" y="1271830"/>
            <a:chExt cx="2376264" cy="3121678"/>
          </a:xfrm>
        </p:grpSpPr>
        <p:sp>
          <p:nvSpPr>
            <p:cNvPr id="57" name="正方形/長方形 56"/>
            <p:cNvSpPr/>
            <p:nvPr/>
          </p:nvSpPr>
          <p:spPr>
            <a:xfrm>
              <a:off x="899592" y="1271830"/>
              <a:ext cx="1008112" cy="504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/>
                  </a:solidFill>
                </a:rPr>
                <a:t>CM</a:t>
              </a:r>
            </a:p>
            <a:p>
              <a:pPr algn="ctr"/>
              <a:r>
                <a:rPr lang="ja-JP" altLang="en-US" dirty="0" smtClean="0">
                  <a:solidFill>
                    <a:schemeClr val="tx1"/>
                  </a:solidFill>
                </a:rPr>
                <a:t>出稿量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827584" y="2929780"/>
              <a:ext cx="1152128" cy="509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 smtClean="0">
                  <a:solidFill>
                    <a:schemeClr val="tx1"/>
                  </a:solidFill>
                </a:rPr>
                <a:t>Google</a:t>
              </a:r>
            </a:p>
            <a:p>
              <a:pPr algn="ctr"/>
              <a:r>
                <a:rPr lang="ja-JP" altLang="en-US" sz="1600" dirty="0" smtClean="0">
                  <a:solidFill>
                    <a:schemeClr val="tx1"/>
                  </a:solidFill>
                </a:rPr>
                <a:t>検索指数</a:t>
              </a:r>
              <a:endParaRPr lang="en-US" altLang="ja-JP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899592" y="3817444"/>
              <a:ext cx="1008112" cy="5760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 smtClean="0">
                  <a:solidFill>
                    <a:schemeClr val="tx1"/>
                  </a:solidFill>
                </a:rPr>
                <a:t>販売</a:t>
              </a:r>
              <a:endParaRPr lang="en-US" altLang="ja-JP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dirty="0" smtClean="0">
                  <a:solidFill>
                    <a:schemeClr val="tx1"/>
                  </a:solidFill>
                </a:rPr>
                <a:t>台数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827584" y="2038814"/>
              <a:ext cx="1152128" cy="509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 smtClean="0">
                  <a:solidFill>
                    <a:schemeClr val="tx1"/>
                  </a:solidFill>
                </a:rPr>
                <a:t>気になる</a:t>
              </a:r>
              <a:endParaRPr lang="en-US" altLang="ja-JP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ja-JP" sz="1600" dirty="0" smtClean="0">
                  <a:solidFill>
                    <a:schemeClr val="tx1"/>
                  </a:solidFill>
                </a:rPr>
                <a:t>CM</a:t>
              </a:r>
              <a:r>
                <a:rPr lang="ja-JP" altLang="en-US" sz="1600" dirty="0" smtClean="0">
                  <a:solidFill>
                    <a:schemeClr val="tx1"/>
                  </a:solidFill>
                </a:rPr>
                <a:t>投票率</a:t>
              </a:r>
              <a:endParaRPr lang="en-US" altLang="ja-JP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2195736" y="2102455"/>
              <a:ext cx="1008112" cy="5293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 smtClean="0">
                  <a:solidFill>
                    <a:schemeClr val="tx1"/>
                  </a:solidFill>
                </a:rPr>
                <a:t>ブログ</a:t>
              </a:r>
              <a:endParaRPr lang="en-US" altLang="ja-JP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600" dirty="0" smtClean="0">
                  <a:solidFill>
                    <a:schemeClr val="tx1"/>
                  </a:solidFill>
                </a:rPr>
                <a:t>投稿数</a:t>
              </a:r>
              <a:endParaRPr lang="en-US" altLang="ja-JP" sz="16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64" name="直線矢印コネクタ 63"/>
            <p:cNvCxnSpPr>
              <a:stCxn id="62" idx="2"/>
              <a:endCxn id="59" idx="3"/>
            </p:cNvCxnSpPr>
            <p:nvPr/>
          </p:nvCxnSpPr>
          <p:spPr>
            <a:xfrm rot="5400000">
              <a:off x="2063505" y="2548053"/>
              <a:ext cx="552495" cy="72008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線矢印コネクタ 71"/>
          <p:cNvCxnSpPr>
            <a:stCxn id="59" idx="2"/>
            <a:endCxn id="60" idx="0"/>
          </p:cNvCxnSpPr>
          <p:nvPr/>
        </p:nvCxnSpPr>
        <p:spPr>
          <a:xfrm rot="5400000">
            <a:off x="6158044" y="3931188"/>
            <a:ext cx="428313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グループ化 80"/>
          <p:cNvGrpSpPr/>
          <p:nvPr/>
        </p:nvGrpSpPr>
        <p:grpSpPr>
          <a:xfrm>
            <a:off x="3131840" y="1268760"/>
            <a:ext cx="2376264" cy="3532126"/>
            <a:chOff x="539552" y="1337034"/>
            <a:chExt cx="2376264" cy="3532126"/>
          </a:xfrm>
        </p:grpSpPr>
        <p:cxnSp>
          <p:nvCxnSpPr>
            <p:cNvPr id="82" name="直線矢印コネクタ 81"/>
            <p:cNvCxnSpPr>
              <a:stCxn id="85" idx="2"/>
              <a:endCxn id="88" idx="0"/>
            </p:cNvCxnSpPr>
            <p:nvPr/>
          </p:nvCxnSpPr>
          <p:spPr>
            <a:xfrm rot="5400000">
              <a:off x="966867" y="2056114"/>
              <a:ext cx="297498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グループ化 31"/>
            <p:cNvGrpSpPr/>
            <p:nvPr/>
          </p:nvGrpSpPr>
          <p:grpSpPr>
            <a:xfrm>
              <a:off x="539552" y="1337034"/>
              <a:ext cx="2376264" cy="3532127"/>
              <a:chOff x="827584" y="1271830"/>
              <a:chExt cx="2376264" cy="3121678"/>
            </a:xfrm>
          </p:grpSpPr>
          <p:sp>
            <p:nvSpPr>
              <p:cNvPr id="85" name="正方形/長方形 84"/>
              <p:cNvSpPr/>
              <p:nvPr/>
            </p:nvSpPr>
            <p:spPr>
              <a:xfrm>
                <a:off x="899592" y="1271830"/>
                <a:ext cx="1008112" cy="5040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 smtClean="0">
                    <a:solidFill>
                      <a:schemeClr val="tx1"/>
                    </a:solidFill>
                  </a:rPr>
                  <a:t>CM</a:t>
                </a:r>
              </a:p>
              <a:p>
                <a:pPr algn="ctr"/>
                <a:r>
                  <a:rPr lang="ja-JP" altLang="en-US" dirty="0" smtClean="0">
                    <a:solidFill>
                      <a:schemeClr val="tx1"/>
                    </a:solidFill>
                  </a:rPr>
                  <a:t>出稿量</a:t>
                </a:r>
                <a:endParaRPr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正方形/長方形 85"/>
              <p:cNvSpPr/>
              <p:nvPr/>
            </p:nvSpPr>
            <p:spPr>
              <a:xfrm>
                <a:off x="827584" y="2929780"/>
                <a:ext cx="1152128" cy="5091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600" dirty="0" smtClean="0">
                    <a:solidFill>
                      <a:schemeClr val="tx1"/>
                    </a:solidFill>
                  </a:rPr>
                  <a:t>Google</a:t>
                </a:r>
              </a:p>
              <a:p>
                <a:pPr algn="ctr"/>
                <a:r>
                  <a:rPr lang="ja-JP" altLang="en-US" sz="1600" dirty="0" smtClean="0">
                    <a:solidFill>
                      <a:schemeClr val="tx1"/>
                    </a:solidFill>
                  </a:rPr>
                  <a:t>検索指数</a:t>
                </a:r>
                <a:endParaRPr lang="en-US" altLang="ja-JP" sz="16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正方形/長方形 86"/>
              <p:cNvSpPr/>
              <p:nvPr/>
            </p:nvSpPr>
            <p:spPr>
              <a:xfrm>
                <a:off x="899592" y="3817444"/>
                <a:ext cx="1008112" cy="5760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dirty="0" smtClean="0">
                    <a:solidFill>
                      <a:schemeClr val="tx1"/>
                    </a:solidFill>
                  </a:rPr>
                  <a:t>販売</a:t>
                </a:r>
                <a:endParaRPr lang="en-US" altLang="ja-JP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ja-JP" altLang="en-US" dirty="0" smtClean="0">
                    <a:solidFill>
                      <a:schemeClr val="tx1"/>
                    </a:solidFill>
                  </a:rPr>
                  <a:t>台数</a:t>
                </a:r>
                <a:endParaRPr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正方形/長方形 87"/>
              <p:cNvSpPr/>
              <p:nvPr/>
            </p:nvSpPr>
            <p:spPr>
              <a:xfrm>
                <a:off x="827584" y="2038814"/>
                <a:ext cx="1152128" cy="50912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600" dirty="0" smtClean="0">
                    <a:solidFill>
                      <a:schemeClr val="tx1"/>
                    </a:solidFill>
                  </a:rPr>
                  <a:t>気になる</a:t>
                </a:r>
                <a:endParaRPr lang="en-US" altLang="ja-JP" sz="16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ja-JP" sz="1600" dirty="0" smtClean="0">
                    <a:solidFill>
                      <a:schemeClr val="tx1"/>
                    </a:solidFill>
                  </a:rPr>
                  <a:t>CM</a:t>
                </a:r>
                <a:r>
                  <a:rPr lang="ja-JP" altLang="en-US" sz="1600" dirty="0" smtClean="0">
                    <a:solidFill>
                      <a:schemeClr val="tx1"/>
                    </a:solidFill>
                  </a:rPr>
                  <a:t>投票率</a:t>
                </a:r>
                <a:endParaRPr lang="en-US" altLang="ja-JP" sz="16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正方形/長方形 88"/>
              <p:cNvSpPr/>
              <p:nvPr/>
            </p:nvSpPr>
            <p:spPr>
              <a:xfrm>
                <a:off x="2195736" y="2102455"/>
                <a:ext cx="1008112" cy="52939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600" dirty="0" smtClean="0">
                    <a:solidFill>
                      <a:schemeClr val="tx1"/>
                    </a:solidFill>
                  </a:rPr>
                  <a:t>ブログ</a:t>
                </a:r>
                <a:endParaRPr lang="en-US" altLang="ja-JP" sz="16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ja-JP" altLang="en-US" sz="1600" dirty="0" smtClean="0">
                    <a:solidFill>
                      <a:schemeClr val="tx1"/>
                    </a:solidFill>
                  </a:rPr>
                  <a:t>投稿数</a:t>
                </a:r>
                <a:endParaRPr lang="en-US" altLang="ja-JP" sz="1600" dirty="0" smtClean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0" name="直線矢印コネクタ 89"/>
              <p:cNvCxnSpPr>
                <a:stCxn id="88" idx="2"/>
                <a:endCxn id="86" idx="0"/>
              </p:cNvCxnSpPr>
              <p:nvPr/>
            </p:nvCxnSpPr>
            <p:spPr>
              <a:xfrm rot="5400000">
                <a:off x="1212727" y="2738766"/>
                <a:ext cx="381842" cy="1588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矢印コネクタ 90"/>
              <p:cNvCxnSpPr>
                <a:stCxn id="89" idx="2"/>
                <a:endCxn id="86" idx="3"/>
              </p:cNvCxnSpPr>
              <p:nvPr/>
            </p:nvCxnSpPr>
            <p:spPr>
              <a:xfrm rot="5400000">
                <a:off x="2063505" y="2548053"/>
                <a:ext cx="552495" cy="72008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直線矢印コネクタ 83"/>
            <p:cNvCxnSpPr>
              <a:stCxn id="86" idx="2"/>
            </p:cNvCxnSpPr>
            <p:nvPr/>
          </p:nvCxnSpPr>
          <p:spPr>
            <a:xfrm rot="5400000">
              <a:off x="900667" y="4003197"/>
              <a:ext cx="429106" cy="793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直線矢印コネクタ 91"/>
          <p:cNvCxnSpPr>
            <a:stCxn id="89" idx="2"/>
            <a:endCxn id="87" idx="3"/>
          </p:cNvCxnSpPr>
          <p:nvPr/>
        </p:nvCxnSpPr>
        <p:spPr>
          <a:xfrm rot="5400000">
            <a:off x="3774310" y="3245245"/>
            <a:ext cx="1667389" cy="792088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矢印コネクタ 94"/>
          <p:cNvCxnSpPr>
            <a:stCxn id="57" idx="2"/>
            <a:endCxn id="61" idx="0"/>
          </p:cNvCxnSpPr>
          <p:nvPr/>
        </p:nvCxnSpPr>
        <p:spPr>
          <a:xfrm rot="5400000">
            <a:off x="6223451" y="1984106"/>
            <a:ext cx="297498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タイトル 1"/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634082"/>
          </a:xfrm>
        </p:spPr>
        <p:txBody>
          <a:bodyPr>
            <a:normAutofit/>
          </a:bodyPr>
          <a:lstStyle/>
          <a:p>
            <a:r>
              <a:rPr lang="ja-JP" altLang="en-US" sz="2800" dirty="0" smtClean="0"/>
              <a:t>結果（製品</a:t>
            </a:r>
            <a:r>
              <a:rPr lang="en-US" altLang="ja-JP" sz="2800" dirty="0" smtClean="0"/>
              <a:t>A</a:t>
            </a:r>
            <a:r>
              <a:rPr lang="ja-JP" altLang="en-US" sz="2800" dirty="0" smtClean="0"/>
              <a:t>）</a:t>
            </a:r>
            <a:endParaRPr lang="en-US" altLang="ja-JP" sz="2800" dirty="0" smtClean="0"/>
          </a:p>
        </p:txBody>
      </p:sp>
      <p:sp>
        <p:nvSpPr>
          <p:cNvPr id="49" name="日付プレースホルダ 4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2011/4/26</a:t>
            </a:r>
            <a:endParaRPr lang="ja-JP" altLang="en-US" dirty="0"/>
          </a:p>
        </p:txBody>
      </p:sp>
      <p:sp>
        <p:nvSpPr>
          <p:cNvPr id="50" name="スライド番号プレースホル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0D2E-C067-41B6-AE90-532214A6EBBF}" type="slidenum">
              <a:rPr lang="ja-JP" altLang="en-US" smtClean="0"/>
              <a:pPr/>
              <a:t>29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022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機械学習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994617" y="1655537"/>
            <a:ext cx="5284693" cy="300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200" dirty="0" smtClean="0"/>
              <a:t>大量のデータから</a:t>
            </a:r>
            <a:endParaRPr kumimoji="1" lang="en-US" altLang="ja-JP" sz="3200" dirty="0" smtClean="0"/>
          </a:p>
          <a:p>
            <a:pPr algn="ctr">
              <a:lnSpc>
                <a:spcPct val="150000"/>
              </a:lnSpc>
            </a:pPr>
            <a:r>
              <a:rPr kumimoji="1" lang="ja-JP" altLang="en-US" sz="3200" dirty="0" smtClean="0"/>
              <a:t>有用な知識を</a:t>
            </a:r>
            <a:endParaRPr kumimoji="1" lang="en-US" altLang="ja-JP" sz="3200" dirty="0" smtClean="0"/>
          </a:p>
          <a:p>
            <a:pPr algn="ctr">
              <a:lnSpc>
                <a:spcPct val="150000"/>
              </a:lnSpc>
            </a:pPr>
            <a:r>
              <a:rPr kumimoji="1" lang="ja-JP" altLang="en-US" sz="3200" dirty="0" smtClean="0"/>
              <a:t>取り出すための</a:t>
            </a:r>
            <a:endParaRPr kumimoji="1" lang="en-US" altLang="ja-JP" sz="3200" dirty="0" smtClean="0"/>
          </a:p>
          <a:p>
            <a:pPr algn="ctr">
              <a:lnSpc>
                <a:spcPct val="150000"/>
              </a:lnSpc>
            </a:pPr>
            <a:r>
              <a:rPr kumimoji="1" lang="ja-JP" altLang="en-US" sz="3200" dirty="0" smtClean="0"/>
              <a:t>方法論</a:t>
            </a:r>
          </a:p>
        </p:txBody>
      </p:sp>
      <p:sp>
        <p:nvSpPr>
          <p:cNvPr id="5" name="メモ 4"/>
          <p:cNvSpPr/>
          <p:nvPr/>
        </p:nvSpPr>
        <p:spPr>
          <a:xfrm>
            <a:off x="1826205" y="5073938"/>
            <a:ext cx="800599" cy="800599"/>
          </a:xfrm>
          <a:prstGeom prst="foldedCorner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メモ 5"/>
          <p:cNvSpPr/>
          <p:nvPr/>
        </p:nvSpPr>
        <p:spPr>
          <a:xfrm>
            <a:off x="1978605" y="5226338"/>
            <a:ext cx="800599" cy="800599"/>
          </a:xfrm>
          <a:prstGeom prst="foldedCorner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メモ 6"/>
          <p:cNvSpPr/>
          <p:nvPr/>
        </p:nvSpPr>
        <p:spPr>
          <a:xfrm>
            <a:off x="2131005" y="5378738"/>
            <a:ext cx="800599" cy="800599"/>
          </a:xfrm>
          <a:prstGeom prst="foldedCorne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メモ 7"/>
          <p:cNvSpPr/>
          <p:nvPr/>
        </p:nvSpPr>
        <p:spPr>
          <a:xfrm>
            <a:off x="2283405" y="5531138"/>
            <a:ext cx="800599" cy="800599"/>
          </a:xfrm>
          <a:prstGeom prst="foldedCorne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メモ 8"/>
          <p:cNvSpPr/>
          <p:nvPr/>
        </p:nvSpPr>
        <p:spPr>
          <a:xfrm>
            <a:off x="2435805" y="5683538"/>
            <a:ext cx="800599" cy="800599"/>
          </a:xfrm>
          <a:prstGeom prst="foldedCorner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メモ 9"/>
          <p:cNvSpPr/>
          <p:nvPr/>
        </p:nvSpPr>
        <p:spPr>
          <a:xfrm>
            <a:off x="2588205" y="5835938"/>
            <a:ext cx="800599" cy="800599"/>
          </a:xfrm>
          <a:prstGeom prst="foldedCorne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/>
          <p:cNvSpPr/>
          <p:nvPr/>
        </p:nvSpPr>
        <p:spPr>
          <a:xfrm>
            <a:off x="4172199" y="5226338"/>
            <a:ext cx="916214" cy="1105399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爆発 1 11"/>
          <p:cNvSpPr/>
          <p:nvPr/>
        </p:nvSpPr>
        <p:spPr>
          <a:xfrm>
            <a:off x="5750627" y="4868614"/>
            <a:ext cx="1687286" cy="162984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0644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タイトル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34082"/>
          </a:xfrm>
        </p:spPr>
        <p:txBody>
          <a:bodyPr>
            <a:normAutofit/>
          </a:bodyPr>
          <a:lstStyle/>
          <a:p>
            <a:r>
              <a:rPr lang="ja-JP" altLang="en-US" sz="2800" dirty="0" smtClean="0"/>
              <a:t>結果（製品</a:t>
            </a:r>
            <a:r>
              <a:rPr lang="en-US" altLang="ja-JP" sz="2800" dirty="0" smtClean="0"/>
              <a:t>B</a:t>
            </a:r>
            <a:r>
              <a:rPr lang="ja-JP" altLang="en-US" sz="2800" dirty="0" smtClean="0"/>
              <a:t>）</a:t>
            </a:r>
            <a:endParaRPr lang="en-US" altLang="ja-JP" sz="2800" dirty="0" smtClean="0"/>
          </a:p>
        </p:txBody>
      </p:sp>
      <p:grpSp>
        <p:nvGrpSpPr>
          <p:cNvPr id="44" name="グループ化 174"/>
          <p:cNvGrpSpPr/>
          <p:nvPr/>
        </p:nvGrpSpPr>
        <p:grpSpPr>
          <a:xfrm>
            <a:off x="179512" y="4927178"/>
            <a:ext cx="8568952" cy="504056"/>
            <a:chOff x="35496" y="5373216"/>
            <a:chExt cx="8784976" cy="504056"/>
          </a:xfrm>
        </p:grpSpPr>
        <p:grpSp>
          <p:nvGrpSpPr>
            <p:cNvPr id="46" name="グループ化 4"/>
            <p:cNvGrpSpPr/>
            <p:nvPr/>
          </p:nvGrpSpPr>
          <p:grpSpPr>
            <a:xfrm>
              <a:off x="35496" y="5373216"/>
              <a:ext cx="8784976" cy="504056"/>
              <a:chOff x="395536" y="6309320"/>
              <a:chExt cx="8208912" cy="504056"/>
            </a:xfrm>
          </p:grpSpPr>
          <p:cxnSp>
            <p:nvCxnSpPr>
              <p:cNvPr id="48" name="直線矢印コネクタ 47"/>
              <p:cNvCxnSpPr/>
              <p:nvPr/>
            </p:nvCxnSpPr>
            <p:spPr>
              <a:xfrm>
                <a:off x="395536" y="6525344"/>
                <a:ext cx="8208912" cy="1588"/>
              </a:xfrm>
              <a:prstGeom prst="straightConnector1">
                <a:avLst/>
              </a:prstGeom>
              <a:ln w="603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コネクタ 48"/>
              <p:cNvCxnSpPr/>
              <p:nvPr/>
            </p:nvCxnSpPr>
            <p:spPr>
              <a:xfrm rot="5400000">
                <a:off x="2350947" y="6561348"/>
                <a:ext cx="504056" cy="0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/>
              <p:cNvCxnSpPr/>
              <p:nvPr/>
            </p:nvCxnSpPr>
            <p:spPr>
              <a:xfrm rot="5400000">
                <a:off x="4420420" y="6561348"/>
                <a:ext cx="504056" cy="0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直線コネクタ 46"/>
            <p:cNvCxnSpPr/>
            <p:nvPr/>
          </p:nvCxnSpPr>
          <p:spPr>
            <a:xfrm rot="5400000">
              <a:off x="6649037" y="5625244"/>
              <a:ext cx="504056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テキスト ボックス 50"/>
          <p:cNvSpPr txBox="1"/>
          <p:nvPr/>
        </p:nvSpPr>
        <p:spPr>
          <a:xfrm>
            <a:off x="1619672" y="5401617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2009/3/16</a:t>
            </a:r>
            <a:endParaRPr kumimoji="1" lang="ja-JP" altLang="en-US" sz="2400" dirty="0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4139952" y="5415607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2009/6/1</a:t>
            </a:r>
            <a:endParaRPr kumimoji="1" lang="ja-JP" altLang="en-US" sz="2400" dirty="0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6156176" y="5445224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2010/4/12</a:t>
            </a:r>
            <a:endParaRPr kumimoji="1" lang="ja-JP" altLang="en-US" sz="2400" dirty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3923928" y="5877272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Date</a:t>
            </a:r>
            <a:endParaRPr kumimoji="1" lang="ja-JP" altLang="en-US" sz="2800" dirty="0"/>
          </a:p>
        </p:txBody>
      </p:sp>
      <p:grpSp>
        <p:nvGrpSpPr>
          <p:cNvPr id="56" name="グループ化 55"/>
          <p:cNvGrpSpPr/>
          <p:nvPr/>
        </p:nvGrpSpPr>
        <p:grpSpPr>
          <a:xfrm>
            <a:off x="467544" y="1333300"/>
            <a:ext cx="2016224" cy="3535860"/>
            <a:chOff x="107504" y="332657"/>
            <a:chExt cx="2016224" cy="3535860"/>
          </a:xfrm>
        </p:grpSpPr>
        <p:grpSp>
          <p:nvGrpSpPr>
            <p:cNvPr id="63" name="グループ化 31"/>
            <p:cNvGrpSpPr/>
            <p:nvPr/>
          </p:nvGrpSpPr>
          <p:grpSpPr>
            <a:xfrm>
              <a:off x="107504" y="332657"/>
              <a:ext cx="2016224" cy="3535860"/>
              <a:chOff x="899592" y="1208190"/>
              <a:chExt cx="2016224" cy="3124978"/>
            </a:xfrm>
          </p:grpSpPr>
          <p:sp>
            <p:nvSpPr>
              <p:cNvPr id="67" name="正方形/長方形 66"/>
              <p:cNvSpPr/>
              <p:nvPr/>
            </p:nvSpPr>
            <p:spPr>
              <a:xfrm>
                <a:off x="899592" y="1208190"/>
                <a:ext cx="1008112" cy="5040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dirty="0" smtClean="0">
                    <a:solidFill>
                      <a:schemeClr val="tx1"/>
                    </a:solidFill>
                  </a:rPr>
                  <a:t>CM</a:t>
                </a:r>
              </a:p>
              <a:p>
                <a:pPr algn="ctr"/>
                <a:r>
                  <a:rPr lang="ja-JP" altLang="en-US" dirty="0" smtClean="0">
                    <a:solidFill>
                      <a:schemeClr val="tx1"/>
                    </a:solidFill>
                  </a:rPr>
                  <a:t>出稿量</a:t>
                </a:r>
                <a:endParaRPr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正方形/長方形 67"/>
              <p:cNvSpPr/>
              <p:nvPr/>
            </p:nvSpPr>
            <p:spPr>
              <a:xfrm>
                <a:off x="899592" y="2862839"/>
                <a:ext cx="1008112" cy="6397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600" dirty="0" smtClean="0">
                    <a:solidFill>
                      <a:schemeClr val="tx1"/>
                    </a:solidFill>
                  </a:rPr>
                  <a:t>ブログ</a:t>
                </a:r>
                <a:endParaRPr lang="en-US" altLang="ja-JP" sz="16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ja-JP" altLang="en-US" sz="1600" dirty="0" smtClean="0">
                    <a:solidFill>
                      <a:schemeClr val="tx1"/>
                    </a:solidFill>
                  </a:rPr>
                  <a:t>投稿数</a:t>
                </a:r>
                <a:endParaRPr lang="en-US" altLang="ja-JP" sz="16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正方形/長方形 68"/>
              <p:cNvSpPr/>
              <p:nvPr/>
            </p:nvSpPr>
            <p:spPr>
              <a:xfrm>
                <a:off x="899592" y="3757104"/>
                <a:ext cx="1008112" cy="5760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dirty="0" smtClean="0">
                    <a:solidFill>
                      <a:schemeClr val="tx1"/>
                    </a:solidFill>
                  </a:rPr>
                  <a:t>販売</a:t>
                </a:r>
                <a:endParaRPr lang="en-US" altLang="ja-JP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ja-JP" altLang="en-US" dirty="0" smtClean="0">
                    <a:solidFill>
                      <a:schemeClr val="tx1"/>
                    </a:solidFill>
                  </a:rPr>
                  <a:t>台数</a:t>
                </a:r>
                <a:endParaRPr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正方形/長方形 69"/>
              <p:cNvSpPr/>
              <p:nvPr/>
            </p:nvSpPr>
            <p:spPr>
              <a:xfrm>
                <a:off x="899592" y="1991910"/>
                <a:ext cx="1008112" cy="6163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600" dirty="0" smtClean="0">
                    <a:solidFill>
                      <a:schemeClr val="tx1"/>
                    </a:solidFill>
                  </a:rPr>
                  <a:t>気になる</a:t>
                </a:r>
                <a:endParaRPr lang="en-US" altLang="ja-JP" sz="16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ja-JP" sz="1600" dirty="0" smtClean="0">
                    <a:solidFill>
                      <a:schemeClr val="tx1"/>
                    </a:solidFill>
                  </a:rPr>
                  <a:t>CM</a:t>
                </a:r>
              </a:p>
              <a:p>
                <a:pPr algn="ctr"/>
                <a:r>
                  <a:rPr lang="ja-JP" altLang="en-US" sz="1600" dirty="0" smtClean="0">
                    <a:solidFill>
                      <a:schemeClr val="tx1"/>
                    </a:solidFill>
                  </a:rPr>
                  <a:t>投票率</a:t>
                </a:r>
                <a:endParaRPr lang="en-US" altLang="ja-JP" sz="16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正方形/長方形 70"/>
              <p:cNvSpPr/>
              <p:nvPr/>
            </p:nvSpPr>
            <p:spPr>
              <a:xfrm>
                <a:off x="2123728" y="2142527"/>
                <a:ext cx="792088" cy="6566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600" dirty="0" smtClean="0">
                    <a:solidFill>
                      <a:schemeClr val="tx1"/>
                    </a:solidFill>
                  </a:rPr>
                  <a:t>Google</a:t>
                </a:r>
              </a:p>
              <a:p>
                <a:pPr algn="ctr"/>
                <a:r>
                  <a:rPr lang="ja-JP" altLang="en-US" sz="1600" dirty="0" smtClean="0">
                    <a:solidFill>
                      <a:schemeClr val="tx1"/>
                    </a:solidFill>
                  </a:rPr>
                  <a:t>検索指数</a:t>
                </a:r>
                <a:endParaRPr lang="en-US" altLang="ja-JP" sz="1600" dirty="0" smtClean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3" name="直線矢印コネクタ 72"/>
              <p:cNvCxnSpPr>
                <a:stCxn id="70" idx="2"/>
                <a:endCxn id="68" idx="0"/>
              </p:cNvCxnSpPr>
              <p:nvPr/>
            </p:nvCxnSpPr>
            <p:spPr>
              <a:xfrm rot="5400000">
                <a:off x="1276367" y="2735466"/>
                <a:ext cx="254561" cy="1588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直線矢印コネクタ 64"/>
            <p:cNvCxnSpPr>
              <a:stCxn id="67" idx="2"/>
              <a:endCxn id="70" idx="0"/>
            </p:cNvCxnSpPr>
            <p:nvPr/>
          </p:nvCxnSpPr>
          <p:spPr>
            <a:xfrm rot="5400000">
              <a:off x="453343" y="1061205"/>
              <a:ext cx="316435" cy="158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矢印コネクタ 65"/>
            <p:cNvCxnSpPr>
              <a:stCxn id="68" idx="2"/>
              <a:endCxn id="69" idx="0"/>
            </p:cNvCxnSpPr>
            <p:nvPr/>
          </p:nvCxnSpPr>
          <p:spPr>
            <a:xfrm rot="5400000">
              <a:off x="467544" y="3072694"/>
              <a:ext cx="288032" cy="158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乗算記号 121"/>
          <p:cNvSpPr/>
          <p:nvPr/>
        </p:nvSpPr>
        <p:spPr>
          <a:xfrm>
            <a:off x="8100392" y="3789040"/>
            <a:ext cx="504056" cy="43204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9" name="グループ化 158"/>
          <p:cNvGrpSpPr/>
          <p:nvPr/>
        </p:nvGrpSpPr>
        <p:grpSpPr>
          <a:xfrm>
            <a:off x="2627784" y="1333300"/>
            <a:ext cx="2016224" cy="3535860"/>
            <a:chOff x="2627784" y="1333300"/>
            <a:chExt cx="2016224" cy="3535860"/>
          </a:xfrm>
        </p:grpSpPr>
        <p:grpSp>
          <p:nvGrpSpPr>
            <p:cNvPr id="146" name="グループ化 145"/>
            <p:cNvGrpSpPr/>
            <p:nvPr/>
          </p:nvGrpSpPr>
          <p:grpSpPr>
            <a:xfrm>
              <a:off x="2627784" y="1333300"/>
              <a:ext cx="2016224" cy="3535860"/>
              <a:chOff x="107504" y="332657"/>
              <a:chExt cx="2016224" cy="3535860"/>
            </a:xfrm>
          </p:grpSpPr>
          <p:grpSp>
            <p:nvGrpSpPr>
              <p:cNvPr id="147" name="グループ化 31"/>
              <p:cNvGrpSpPr/>
              <p:nvPr/>
            </p:nvGrpSpPr>
            <p:grpSpPr>
              <a:xfrm>
                <a:off x="107504" y="332657"/>
                <a:ext cx="2016224" cy="3535860"/>
                <a:chOff x="899592" y="1208190"/>
                <a:chExt cx="2016224" cy="3124978"/>
              </a:xfrm>
            </p:grpSpPr>
            <p:sp>
              <p:nvSpPr>
                <p:cNvPr id="150" name="正方形/長方形 149"/>
                <p:cNvSpPr/>
                <p:nvPr/>
              </p:nvSpPr>
              <p:spPr>
                <a:xfrm>
                  <a:off x="899592" y="1208190"/>
                  <a:ext cx="1008112" cy="5040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dirty="0" smtClean="0">
                      <a:solidFill>
                        <a:schemeClr val="tx1"/>
                      </a:solidFill>
                    </a:rPr>
                    <a:t>CM</a:t>
                  </a:r>
                </a:p>
                <a:p>
                  <a:pPr algn="ctr"/>
                  <a:r>
                    <a:rPr lang="ja-JP" altLang="en-US" dirty="0" smtClean="0">
                      <a:solidFill>
                        <a:schemeClr val="tx1"/>
                      </a:solidFill>
                    </a:rPr>
                    <a:t>出稿量</a:t>
                  </a:r>
                  <a:endParaRPr lang="ja-JP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正方形/長方形 150"/>
                <p:cNvSpPr/>
                <p:nvPr/>
              </p:nvSpPr>
              <p:spPr>
                <a:xfrm>
                  <a:off x="899592" y="2862839"/>
                  <a:ext cx="1008112" cy="63970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ブログ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投稿数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正方形/長方形 151"/>
                <p:cNvSpPr/>
                <p:nvPr/>
              </p:nvSpPr>
              <p:spPr>
                <a:xfrm>
                  <a:off x="899592" y="3757104"/>
                  <a:ext cx="1008112" cy="5760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dirty="0" smtClean="0">
                      <a:solidFill>
                        <a:schemeClr val="tx1"/>
                      </a:solidFill>
                    </a:rPr>
                    <a:t>販売</a:t>
                  </a:r>
                  <a:endParaRPr lang="en-US" altLang="ja-JP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ja-JP" altLang="en-US" dirty="0" smtClean="0">
                      <a:solidFill>
                        <a:schemeClr val="tx1"/>
                      </a:solidFill>
                    </a:rPr>
                    <a:t>台数</a:t>
                  </a:r>
                  <a:endParaRPr lang="ja-JP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正方形/長方形 152"/>
                <p:cNvSpPr/>
                <p:nvPr/>
              </p:nvSpPr>
              <p:spPr>
                <a:xfrm>
                  <a:off x="899592" y="1991910"/>
                  <a:ext cx="1008112" cy="61636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気になる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ja-JP" sz="1600" dirty="0" smtClean="0">
                      <a:solidFill>
                        <a:schemeClr val="tx1"/>
                      </a:solidFill>
                    </a:rPr>
                    <a:t>CM</a:t>
                  </a:r>
                </a:p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投票率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正方形/長方形 153"/>
                <p:cNvSpPr/>
                <p:nvPr/>
              </p:nvSpPr>
              <p:spPr>
                <a:xfrm>
                  <a:off x="2123728" y="2142527"/>
                  <a:ext cx="792088" cy="65667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1600" dirty="0" smtClean="0">
                      <a:solidFill>
                        <a:schemeClr val="tx1"/>
                      </a:solidFill>
                    </a:rPr>
                    <a:t>Google</a:t>
                  </a:r>
                </a:p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検索指数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5" name="直線矢印コネクタ 154"/>
                <p:cNvCxnSpPr>
                  <a:stCxn id="153" idx="2"/>
                  <a:endCxn id="151" idx="0"/>
                </p:cNvCxnSpPr>
                <p:nvPr/>
              </p:nvCxnSpPr>
              <p:spPr>
                <a:xfrm rot="5400000">
                  <a:off x="1276367" y="2735466"/>
                  <a:ext cx="254561" cy="1588"/>
                </a:xfrm>
                <a:prstGeom prst="straightConnector1">
                  <a:avLst/>
                </a:prstGeom>
                <a:ln w="3492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8" name="直線矢印コネクタ 147"/>
              <p:cNvCxnSpPr>
                <a:stCxn id="150" idx="2"/>
                <a:endCxn id="153" idx="0"/>
              </p:cNvCxnSpPr>
              <p:nvPr/>
            </p:nvCxnSpPr>
            <p:spPr>
              <a:xfrm rot="5400000">
                <a:off x="453343" y="1061205"/>
                <a:ext cx="316435" cy="1588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矢印コネクタ 148"/>
              <p:cNvCxnSpPr>
                <a:stCxn id="151" idx="2"/>
                <a:endCxn id="152" idx="0"/>
              </p:cNvCxnSpPr>
              <p:nvPr/>
            </p:nvCxnSpPr>
            <p:spPr>
              <a:xfrm rot="5400000">
                <a:off x="467544" y="3072694"/>
                <a:ext cx="288032" cy="1588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6" name="直線矢印コネクタ 155"/>
            <p:cNvCxnSpPr>
              <a:stCxn id="154" idx="2"/>
              <a:endCxn id="151" idx="3"/>
            </p:cNvCxnSpPr>
            <p:nvPr/>
          </p:nvCxnSpPr>
          <p:spPr>
            <a:xfrm rot="5400000">
              <a:off x="3724973" y="3044423"/>
              <a:ext cx="433914" cy="612068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グループ化 190"/>
          <p:cNvGrpSpPr/>
          <p:nvPr/>
        </p:nvGrpSpPr>
        <p:grpSpPr>
          <a:xfrm>
            <a:off x="4788024" y="1340768"/>
            <a:ext cx="2016224" cy="3535860"/>
            <a:chOff x="4932040" y="1340768"/>
            <a:chExt cx="2016224" cy="3535860"/>
          </a:xfrm>
        </p:grpSpPr>
        <p:grpSp>
          <p:nvGrpSpPr>
            <p:cNvPr id="173" name="グループ化 145"/>
            <p:cNvGrpSpPr/>
            <p:nvPr/>
          </p:nvGrpSpPr>
          <p:grpSpPr>
            <a:xfrm>
              <a:off x="4932040" y="1340768"/>
              <a:ext cx="2016224" cy="3535860"/>
              <a:chOff x="107504" y="332657"/>
              <a:chExt cx="2016224" cy="3535860"/>
            </a:xfrm>
          </p:grpSpPr>
          <p:grpSp>
            <p:nvGrpSpPr>
              <p:cNvPr id="176" name="グループ化 31"/>
              <p:cNvGrpSpPr/>
              <p:nvPr/>
            </p:nvGrpSpPr>
            <p:grpSpPr>
              <a:xfrm>
                <a:off x="107504" y="332657"/>
                <a:ext cx="2016224" cy="3535860"/>
                <a:chOff x="899592" y="1208190"/>
                <a:chExt cx="2016224" cy="3124978"/>
              </a:xfrm>
            </p:grpSpPr>
            <p:sp>
              <p:nvSpPr>
                <p:cNvPr id="179" name="正方形/長方形 178"/>
                <p:cNvSpPr/>
                <p:nvPr/>
              </p:nvSpPr>
              <p:spPr>
                <a:xfrm>
                  <a:off x="899592" y="1208190"/>
                  <a:ext cx="1008112" cy="5040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dirty="0" smtClean="0">
                      <a:solidFill>
                        <a:schemeClr val="tx1"/>
                      </a:solidFill>
                    </a:rPr>
                    <a:t>CM</a:t>
                  </a:r>
                </a:p>
                <a:p>
                  <a:pPr algn="ctr"/>
                  <a:r>
                    <a:rPr lang="ja-JP" altLang="en-US" dirty="0" smtClean="0">
                      <a:solidFill>
                        <a:schemeClr val="tx1"/>
                      </a:solidFill>
                    </a:rPr>
                    <a:t>出稿量</a:t>
                  </a:r>
                  <a:endParaRPr lang="ja-JP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正方形/長方形 179"/>
                <p:cNvSpPr/>
                <p:nvPr/>
              </p:nvSpPr>
              <p:spPr>
                <a:xfrm>
                  <a:off x="899592" y="2862839"/>
                  <a:ext cx="1008112" cy="63970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ブログ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投稿数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正方形/長方形 180"/>
                <p:cNvSpPr/>
                <p:nvPr/>
              </p:nvSpPr>
              <p:spPr>
                <a:xfrm>
                  <a:off x="899592" y="3757104"/>
                  <a:ext cx="1008112" cy="5760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dirty="0" smtClean="0">
                      <a:solidFill>
                        <a:schemeClr val="tx1"/>
                      </a:solidFill>
                    </a:rPr>
                    <a:t>販売</a:t>
                  </a:r>
                  <a:endParaRPr lang="en-US" altLang="ja-JP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ja-JP" altLang="en-US" dirty="0" smtClean="0">
                      <a:solidFill>
                        <a:schemeClr val="tx1"/>
                      </a:solidFill>
                    </a:rPr>
                    <a:t>台数</a:t>
                  </a:r>
                  <a:endParaRPr lang="ja-JP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正方形/長方形 181"/>
                <p:cNvSpPr/>
                <p:nvPr/>
              </p:nvSpPr>
              <p:spPr>
                <a:xfrm>
                  <a:off x="899592" y="1991910"/>
                  <a:ext cx="1008112" cy="61636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気になる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ja-JP" sz="1600" dirty="0" smtClean="0">
                      <a:solidFill>
                        <a:schemeClr val="tx1"/>
                      </a:solidFill>
                    </a:rPr>
                    <a:t>CM</a:t>
                  </a:r>
                </a:p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投票率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正方形/長方形 182"/>
                <p:cNvSpPr/>
                <p:nvPr/>
              </p:nvSpPr>
              <p:spPr>
                <a:xfrm>
                  <a:off x="2123728" y="2142527"/>
                  <a:ext cx="792088" cy="65667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1600" dirty="0" smtClean="0">
                      <a:solidFill>
                        <a:schemeClr val="tx1"/>
                      </a:solidFill>
                    </a:rPr>
                    <a:t>Google</a:t>
                  </a:r>
                </a:p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検索指数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4" name="直線矢印コネクタ 183"/>
                <p:cNvCxnSpPr>
                  <a:stCxn id="182" idx="2"/>
                  <a:endCxn id="180" idx="0"/>
                </p:cNvCxnSpPr>
                <p:nvPr/>
              </p:nvCxnSpPr>
              <p:spPr>
                <a:xfrm rot="5400000">
                  <a:off x="1276367" y="2735466"/>
                  <a:ext cx="254561" cy="1588"/>
                </a:xfrm>
                <a:prstGeom prst="straightConnector1">
                  <a:avLst/>
                </a:prstGeom>
                <a:ln w="3492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7" name="直線矢印コネクタ 176"/>
              <p:cNvCxnSpPr>
                <a:stCxn id="179" idx="2"/>
                <a:endCxn id="182" idx="0"/>
              </p:cNvCxnSpPr>
              <p:nvPr/>
            </p:nvCxnSpPr>
            <p:spPr>
              <a:xfrm rot="5400000">
                <a:off x="453343" y="1061205"/>
                <a:ext cx="316435" cy="1588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矢印コネクタ 177"/>
              <p:cNvCxnSpPr>
                <a:stCxn id="180" idx="2"/>
                <a:endCxn id="181" idx="0"/>
              </p:cNvCxnSpPr>
              <p:nvPr/>
            </p:nvCxnSpPr>
            <p:spPr>
              <a:xfrm rot="5400000">
                <a:off x="467544" y="3072694"/>
                <a:ext cx="288032" cy="1588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5" name="直線矢印コネクタ 184"/>
            <p:cNvCxnSpPr>
              <a:stCxn id="183" idx="2"/>
              <a:endCxn id="180" idx="3"/>
            </p:cNvCxnSpPr>
            <p:nvPr/>
          </p:nvCxnSpPr>
          <p:spPr>
            <a:xfrm rot="5400000">
              <a:off x="6029229" y="3051891"/>
              <a:ext cx="433914" cy="61206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矢印コネクタ 187"/>
            <p:cNvCxnSpPr>
              <a:stCxn id="183" idx="2"/>
              <a:endCxn id="181" idx="3"/>
            </p:cNvCxnSpPr>
            <p:nvPr/>
          </p:nvCxnSpPr>
          <p:spPr>
            <a:xfrm rot="5400000">
              <a:off x="5541308" y="3539812"/>
              <a:ext cx="1409757" cy="612068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グループ化 191"/>
          <p:cNvGrpSpPr/>
          <p:nvPr/>
        </p:nvGrpSpPr>
        <p:grpSpPr>
          <a:xfrm>
            <a:off x="7020272" y="1268760"/>
            <a:ext cx="2016224" cy="3535860"/>
            <a:chOff x="4932040" y="1340768"/>
            <a:chExt cx="2016224" cy="3535860"/>
          </a:xfrm>
        </p:grpSpPr>
        <p:grpSp>
          <p:nvGrpSpPr>
            <p:cNvPr id="193" name="グループ化 145"/>
            <p:cNvGrpSpPr/>
            <p:nvPr/>
          </p:nvGrpSpPr>
          <p:grpSpPr>
            <a:xfrm>
              <a:off x="4932040" y="1340768"/>
              <a:ext cx="2016224" cy="3535860"/>
              <a:chOff x="107504" y="332657"/>
              <a:chExt cx="2016224" cy="3535860"/>
            </a:xfrm>
          </p:grpSpPr>
          <p:grpSp>
            <p:nvGrpSpPr>
              <p:cNvPr id="196" name="グループ化 31"/>
              <p:cNvGrpSpPr/>
              <p:nvPr/>
            </p:nvGrpSpPr>
            <p:grpSpPr>
              <a:xfrm>
                <a:off x="107504" y="332657"/>
                <a:ext cx="2016224" cy="3535860"/>
                <a:chOff x="899592" y="1208190"/>
                <a:chExt cx="2016224" cy="3124978"/>
              </a:xfrm>
            </p:grpSpPr>
            <p:sp>
              <p:nvSpPr>
                <p:cNvPr id="199" name="正方形/長方形 198"/>
                <p:cNvSpPr/>
                <p:nvPr/>
              </p:nvSpPr>
              <p:spPr>
                <a:xfrm>
                  <a:off x="899592" y="1208190"/>
                  <a:ext cx="1008112" cy="5040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dirty="0" smtClean="0">
                      <a:solidFill>
                        <a:schemeClr val="tx1"/>
                      </a:solidFill>
                    </a:rPr>
                    <a:t>CM</a:t>
                  </a:r>
                </a:p>
                <a:p>
                  <a:pPr algn="ctr"/>
                  <a:r>
                    <a:rPr lang="ja-JP" altLang="en-US" dirty="0" smtClean="0">
                      <a:solidFill>
                        <a:schemeClr val="tx1"/>
                      </a:solidFill>
                    </a:rPr>
                    <a:t>出稿量</a:t>
                  </a:r>
                  <a:endParaRPr lang="ja-JP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正方形/長方形 199"/>
                <p:cNvSpPr/>
                <p:nvPr/>
              </p:nvSpPr>
              <p:spPr>
                <a:xfrm>
                  <a:off x="899592" y="2862839"/>
                  <a:ext cx="1008112" cy="63970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ブログ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投稿数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正方形/長方形 200"/>
                <p:cNvSpPr/>
                <p:nvPr/>
              </p:nvSpPr>
              <p:spPr>
                <a:xfrm>
                  <a:off x="899592" y="3757104"/>
                  <a:ext cx="1008112" cy="5760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dirty="0" smtClean="0">
                      <a:solidFill>
                        <a:schemeClr val="tx1"/>
                      </a:solidFill>
                    </a:rPr>
                    <a:t>販売</a:t>
                  </a:r>
                  <a:endParaRPr lang="en-US" altLang="ja-JP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ja-JP" altLang="en-US" dirty="0" smtClean="0">
                      <a:solidFill>
                        <a:schemeClr val="tx1"/>
                      </a:solidFill>
                    </a:rPr>
                    <a:t>台数</a:t>
                  </a:r>
                  <a:endParaRPr lang="ja-JP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正方形/長方形 201"/>
                <p:cNvSpPr/>
                <p:nvPr/>
              </p:nvSpPr>
              <p:spPr>
                <a:xfrm>
                  <a:off x="899592" y="1991910"/>
                  <a:ext cx="1008112" cy="61636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気になる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ja-JP" sz="1600" dirty="0" smtClean="0">
                      <a:solidFill>
                        <a:schemeClr val="tx1"/>
                      </a:solidFill>
                    </a:rPr>
                    <a:t>CM</a:t>
                  </a:r>
                </a:p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投票率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正方形/長方形 202"/>
                <p:cNvSpPr/>
                <p:nvPr/>
              </p:nvSpPr>
              <p:spPr>
                <a:xfrm>
                  <a:off x="2123728" y="2142527"/>
                  <a:ext cx="792088" cy="65667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1600" dirty="0" smtClean="0">
                      <a:solidFill>
                        <a:schemeClr val="tx1"/>
                      </a:solidFill>
                    </a:rPr>
                    <a:t>Google</a:t>
                  </a:r>
                </a:p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検索指数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4" name="直線矢印コネクタ 203"/>
                <p:cNvCxnSpPr>
                  <a:stCxn id="202" idx="2"/>
                  <a:endCxn id="200" idx="0"/>
                </p:cNvCxnSpPr>
                <p:nvPr/>
              </p:nvCxnSpPr>
              <p:spPr>
                <a:xfrm rot="5400000">
                  <a:off x="1276367" y="2735466"/>
                  <a:ext cx="254561" cy="1588"/>
                </a:xfrm>
                <a:prstGeom prst="straightConnector1">
                  <a:avLst/>
                </a:prstGeom>
                <a:ln w="3492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7" name="直線矢印コネクタ 196"/>
              <p:cNvCxnSpPr>
                <a:stCxn id="199" idx="2"/>
                <a:endCxn id="202" idx="0"/>
              </p:cNvCxnSpPr>
              <p:nvPr/>
            </p:nvCxnSpPr>
            <p:spPr>
              <a:xfrm rot="5400000">
                <a:off x="453343" y="1061205"/>
                <a:ext cx="316435" cy="1588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矢印コネクタ 197"/>
              <p:cNvCxnSpPr>
                <a:stCxn id="200" idx="2"/>
                <a:endCxn id="201" idx="0"/>
              </p:cNvCxnSpPr>
              <p:nvPr/>
            </p:nvCxnSpPr>
            <p:spPr>
              <a:xfrm rot="5400000">
                <a:off x="467544" y="3072694"/>
                <a:ext cx="288032" cy="1588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4" name="直線矢印コネクタ 193"/>
            <p:cNvCxnSpPr>
              <a:stCxn id="203" idx="2"/>
              <a:endCxn id="200" idx="3"/>
            </p:cNvCxnSpPr>
            <p:nvPr/>
          </p:nvCxnSpPr>
          <p:spPr>
            <a:xfrm rot="5400000">
              <a:off x="6029229" y="3051891"/>
              <a:ext cx="433914" cy="61206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日付プレースホルダ 7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2011/4/26</a:t>
            </a:r>
            <a:endParaRPr lang="ja-JP" altLang="en-US" dirty="0"/>
          </a:p>
        </p:txBody>
      </p:sp>
      <p:sp>
        <p:nvSpPr>
          <p:cNvPr id="75" name="スライド番号プレースホルダ 7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0D2E-C067-41B6-AE90-532214A6EBBF}" type="slidenum">
              <a:rPr lang="ja-JP" altLang="en-US" smtClean="0"/>
              <a:pPr/>
              <a:t>30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7656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タイトル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34082"/>
          </a:xfrm>
        </p:spPr>
        <p:txBody>
          <a:bodyPr>
            <a:normAutofit/>
          </a:bodyPr>
          <a:lstStyle/>
          <a:p>
            <a:r>
              <a:rPr lang="ja-JP" altLang="en-US" sz="2800" dirty="0" smtClean="0"/>
              <a:t>結果（製品</a:t>
            </a:r>
            <a:r>
              <a:rPr lang="en-US" altLang="ja-JP" sz="2800" dirty="0" smtClean="0"/>
              <a:t>C</a:t>
            </a:r>
            <a:r>
              <a:rPr lang="ja-JP" altLang="en-US" sz="2800" dirty="0" smtClean="0"/>
              <a:t>）</a:t>
            </a:r>
            <a:endParaRPr lang="en-US" altLang="ja-JP" sz="2800" dirty="0" smtClean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3923928" y="5877272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Date</a:t>
            </a:r>
            <a:endParaRPr kumimoji="1" lang="ja-JP" altLang="en-US" sz="2800" dirty="0"/>
          </a:p>
        </p:txBody>
      </p:sp>
      <p:sp>
        <p:nvSpPr>
          <p:cNvPr id="122" name="乗算記号 121"/>
          <p:cNvSpPr/>
          <p:nvPr/>
        </p:nvSpPr>
        <p:spPr>
          <a:xfrm>
            <a:off x="5652121" y="2348880"/>
            <a:ext cx="504056" cy="43204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5" name="グループ化 104"/>
          <p:cNvGrpSpPr/>
          <p:nvPr/>
        </p:nvGrpSpPr>
        <p:grpSpPr>
          <a:xfrm>
            <a:off x="179512" y="1340768"/>
            <a:ext cx="1944216" cy="3535860"/>
            <a:chOff x="179512" y="1340768"/>
            <a:chExt cx="1944216" cy="3535860"/>
          </a:xfrm>
        </p:grpSpPr>
        <p:grpSp>
          <p:nvGrpSpPr>
            <p:cNvPr id="4" name="グループ化 55"/>
            <p:cNvGrpSpPr/>
            <p:nvPr/>
          </p:nvGrpSpPr>
          <p:grpSpPr>
            <a:xfrm>
              <a:off x="179512" y="1340768"/>
              <a:ext cx="1944216" cy="3535860"/>
              <a:chOff x="107504" y="332657"/>
              <a:chExt cx="1944216" cy="3535860"/>
            </a:xfrm>
          </p:grpSpPr>
          <p:grpSp>
            <p:nvGrpSpPr>
              <p:cNvPr id="5" name="グループ化 31"/>
              <p:cNvGrpSpPr/>
              <p:nvPr/>
            </p:nvGrpSpPr>
            <p:grpSpPr>
              <a:xfrm>
                <a:off x="107504" y="332657"/>
                <a:ext cx="1944216" cy="3535860"/>
                <a:chOff x="899592" y="1208190"/>
                <a:chExt cx="1944216" cy="3124978"/>
              </a:xfrm>
            </p:grpSpPr>
            <p:sp>
              <p:nvSpPr>
                <p:cNvPr id="67" name="正方形/長方形 66"/>
                <p:cNvSpPr/>
                <p:nvPr/>
              </p:nvSpPr>
              <p:spPr>
                <a:xfrm>
                  <a:off x="899592" y="1208190"/>
                  <a:ext cx="1008112" cy="5040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dirty="0" smtClean="0">
                      <a:solidFill>
                        <a:schemeClr val="tx1"/>
                      </a:solidFill>
                    </a:rPr>
                    <a:t>CM</a:t>
                  </a:r>
                </a:p>
                <a:p>
                  <a:pPr algn="ctr"/>
                  <a:r>
                    <a:rPr lang="ja-JP" altLang="en-US" dirty="0" smtClean="0">
                      <a:solidFill>
                        <a:schemeClr val="tx1"/>
                      </a:solidFill>
                    </a:rPr>
                    <a:t>出稿量</a:t>
                  </a:r>
                  <a:endParaRPr lang="ja-JP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正方形/長方形 67"/>
                <p:cNvSpPr/>
                <p:nvPr/>
              </p:nvSpPr>
              <p:spPr>
                <a:xfrm>
                  <a:off x="1979712" y="2417357"/>
                  <a:ext cx="864096" cy="63970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ブログ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投稿数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正方形/長方形 68"/>
                <p:cNvSpPr/>
                <p:nvPr/>
              </p:nvSpPr>
              <p:spPr>
                <a:xfrm>
                  <a:off x="899592" y="3757104"/>
                  <a:ext cx="1008112" cy="5760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dirty="0" smtClean="0">
                      <a:solidFill>
                        <a:schemeClr val="tx1"/>
                      </a:solidFill>
                    </a:rPr>
                    <a:t>販売</a:t>
                  </a:r>
                  <a:endParaRPr lang="en-US" altLang="ja-JP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ja-JP" altLang="en-US" dirty="0" smtClean="0">
                      <a:solidFill>
                        <a:schemeClr val="tx1"/>
                      </a:solidFill>
                    </a:rPr>
                    <a:t>台数</a:t>
                  </a:r>
                  <a:endParaRPr lang="ja-JP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正方形/長方形 69"/>
                <p:cNvSpPr/>
                <p:nvPr/>
              </p:nvSpPr>
              <p:spPr>
                <a:xfrm>
                  <a:off x="899592" y="1991910"/>
                  <a:ext cx="1008112" cy="61636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気になる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ja-JP" sz="1600" dirty="0" smtClean="0">
                      <a:solidFill>
                        <a:schemeClr val="tx1"/>
                      </a:solidFill>
                    </a:rPr>
                    <a:t>CM</a:t>
                  </a:r>
                </a:p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投票率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正方形/長方形 70"/>
                <p:cNvSpPr/>
                <p:nvPr/>
              </p:nvSpPr>
              <p:spPr>
                <a:xfrm>
                  <a:off x="899592" y="2933080"/>
                  <a:ext cx="1008112" cy="52939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1600" dirty="0" smtClean="0">
                      <a:solidFill>
                        <a:schemeClr val="tx1"/>
                      </a:solidFill>
                    </a:rPr>
                    <a:t>Google</a:t>
                  </a:r>
                </a:p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検索指数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3" name="直線矢印コネクタ 72"/>
                <p:cNvCxnSpPr>
                  <a:stCxn id="70" idx="2"/>
                  <a:endCxn id="71" idx="0"/>
                </p:cNvCxnSpPr>
                <p:nvPr/>
              </p:nvCxnSpPr>
              <p:spPr>
                <a:xfrm rot="5400000">
                  <a:off x="1241247" y="2770586"/>
                  <a:ext cx="324803" cy="1588"/>
                </a:xfrm>
                <a:prstGeom prst="straightConnector1">
                  <a:avLst/>
                </a:prstGeom>
                <a:ln w="3492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直線矢印コネクタ 64"/>
              <p:cNvCxnSpPr>
                <a:stCxn id="67" idx="2"/>
                <a:endCxn id="70" idx="0"/>
              </p:cNvCxnSpPr>
              <p:nvPr/>
            </p:nvCxnSpPr>
            <p:spPr>
              <a:xfrm rot="5400000">
                <a:off x="453343" y="1061205"/>
                <a:ext cx="316435" cy="1588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矢印コネクタ 65"/>
              <p:cNvCxnSpPr>
                <a:stCxn id="71" idx="2"/>
                <a:endCxn id="69" idx="0"/>
              </p:cNvCxnSpPr>
              <p:nvPr/>
            </p:nvCxnSpPr>
            <p:spPr>
              <a:xfrm rot="5400000">
                <a:off x="444874" y="3050024"/>
                <a:ext cx="333372" cy="1588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グループ化 103"/>
            <p:cNvGrpSpPr/>
            <p:nvPr/>
          </p:nvGrpSpPr>
          <p:grpSpPr>
            <a:xfrm>
              <a:off x="1187624" y="2576239"/>
              <a:ext cx="504056" cy="1015712"/>
              <a:chOff x="1187624" y="2576239"/>
              <a:chExt cx="504056" cy="1015712"/>
            </a:xfrm>
          </p:grpSpPr>
          <p:cxnSp>
            <p:nvCxnSpPr>
              <p:cNvPr id="76" name="直線矢印コネクタ 75"/>
              <p:cNvCxnSpPr>
                <a:stCxn id="70" idx="3"/>
                <a:endCxn id="68" idx="0"/>
              </p:cNvCxnSpPr>
              <p:nvPr/>
            </p:nvCxnSpPr>
            <p:spPr>
              <a:xfrm>
                <a:off x="1187624" y="2576239"/>
                <a:ext cx="504056" cy="132681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矢印コネクタ 78"/>
              <p:cNvCxnSpPr>
                <a:stCxn id="68" idx="2"/>
                <a:endCxn id="71" idx="3"/>
              </p:cNvCxnSpPr>
              <p:nvPr/>
            </p:nvCxnSpPr>
            <p:spPr>
              <a:xfrm rot="5400000">
                <a:off x="1360043" y="3260314"/>
                <a:ext cx="159218" cy="504056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グループ化 102"/>
          <p:cNvGrpSpPr/>
          <p:nvPr/>
        </p:nvGrpSpPr>
        <p:grpSpPr>
          <a:xfrm>
            <a:off x="2411760" y="1412776"/>
            <a:ext cx="1944216" cy="3535861"/>
            <a:chOff x="2627784" y="1412776"/>
            <a:chExt cx="1944216" cy="3535861"/>
          </a:xfrm>
        </p:grpSpPr>
        <p:grpSp>
          <p:nvGrpSpPr>
            <p:cNvPr id="82" name="グループ化 55"/>
            <p:cNvGrpSpPr/>
            <p:nvPr/>
          </p:nvGrpSpPr>
          <p:grpSpPr>
            <a:xfrm>
              <a:off x="2627784" y="1412776"/>
              <a:ext cx="1944216" cy="3535861"/>
              <a:chOff x="107504" y="332657"/>
              <a:chExt cx="1944216" cy="3535861"/>
            </a:xfrm>
          </p:grpSpPr>
          <p:grpSp>
            <p:nvGrpSpPr>
              <p:cNvPr id="83" name="グループ化 31"/>
              <p:cNvGrpSpPr/>
              <p:nvPr/>
            </p:nvGrpSpPr>
            <p:grpSpPr>
              <a:xfrm>
                <a:off x="107504" y="332657"/>
                <a:ext cx="1944216" cy="3535861"/>
                <a:chOff x="899592" y="1208190"/>
                <a:chExt cx="1944216" cy="3124978"/>
              </a:xfrm>
            </p:grpSpPr>
            <p:sp>
              <p:nvSpPr>
                <p:cNvPr id="86" name="正方形/長方形 85"/>
                <p:cNvSpPr/>
                <p:nvPr/>
              </p:nvSpPr>
              <p:spPr>
                <a:xfrm>
                  <a:off x="899592" y="1208190"/>
                  <a:ext cx="1008112" cy="5040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dirty="0" smtClean="0">
                      <a:solidFill>
                        <a:schemeClr val="tx1"/>
                      </a:solidFill>
                    </a:rPr>
                    <a:t>CM</a:t>
                  </a:r>
                </a:p>
                <a:p>
                  <a:pPr algn="ctr"/>
                  <a:r>
                    <a:rPr lang="ja-JP" altLang="en-US" dirty="0" smtClean="0">
                      <a:solidFill>
                        <a:schemeClr val="tx1"/>
                      </a:solidFill>
                    </a:rPr>
                    <a:t>出稿量</a:t>
                  </a:r>
                  <a:endParaRPr lang="ja-JP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正方形/長方形 86"/>
                <p:cNvSpPr/>
                <p:nvPr/>
              </p:nvSpPr>
              <p:spPr>
                <a:xfrm>
                  <a:off x="1979712" y="2417357"/>
                  <a:ext cx="864096" cy="63970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ブログ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投稿数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正方形/長方形 87"/>
                <p:cNvSpPr/>
                <p:nvPr/>
              </p:nvSpPr>
              <p:spPr>
                <a:xfrm>
                  <a:off x="899592" y="3757104"/>
                  <a:ext cx="1008112" cy="5760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dirty="0" smtClean="0">
                      <a:solidFill>
                        <a:schemeClr val="tx1"/>
                      </a:solidFill>
                    </a:rPr>
                    <a:t>販売</a:t>
                  </a:r>
                  <a:endParaRPr lang="en-US" altLang="ja-JP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ja-JP" altLang="en-US" dirty="0" smtClean="0">
                      <a:solidFill>
                        <a:schemeClr val="tx1"/>
                      </a:solidFill>
                    </a:rPr>
                    <a:t>台数</a:t>
                  </a:r>
                  <a:endParaRPr lang="ja-JP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正方形/長方形 88"/>
                <p:cNvSpPr/>
                <p:nvPr/>
              </p:nvSpPr>
              <p:spPr>
                <a:xfrm>
                  <a:off x="899592" y="1991910"/>
                  <a:ext cx="1008112" cy="61636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気になる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ja-JP" sz="1600" dirty="0" smtClean="0">
                      <a:solidFill>
                        <a:schemeClr val="tx1"/>
                      </a:solidFill>
                    </a:rPr>
                    <a:t>CM</a:t>
                  </a:r>
                </a:p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投票率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正方形/長方形 89"/>
                <p:cNvSpPr/>
                <p:nvPr/>
              </p:nvSpPr>
              <p:spPr>
                <a:xfrm>
                  <a:off x="899592" y="2933080"/>
                  <a:ext cx="1008112" cy="52939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1600" dirty="0" smtClean="0">
                      <a:solidFill>
                        <a:schemeClr val="tx1"/>
                      </a:solidFill>
                    </a:rPr>
                    <a:t>Google</a:t>
                  </a:r>
                </a:p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検索指数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1" name="直線矢印コネクタ 90"/>
                <p:cNvCxnSpPr>
                  <a:stCxn id="89" idx="2"/>
                  <a:endCxn id="90" idx="0"/>
                </p:cNvCxnSpPr>
                <p:nvPr/>
              </p:nvCxnSpPr>
              <p:spPr>
                <a:xfrm rot="5400000">
                  <a:off x="1241247" y="2770586"/>
                  <a:ext cx="324803" cy="1588"/>
                </a:xfrm>
                <a:prstGeom prst="straightConnector1">
                  <a:avLst/>
                </a:prstGeom>
                <a:ln w="3492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4" name="直線矢印コネクタ 83"/>
              <p:cNvCxnSpPr>
                <a:stCxn id="86" idx="2"/>
                <a:endCxn id="89" idx="0"/>
              </p:cNvCxnSpPr>
              <p:nvPr/>
            </p:nvCxnSpPr>
            <p:spPr>
              <a:xfrm rot="5400000">
                <a:off x="453343" y="1061205"/>
                <a:ext cx="316435" cy="1588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矢印コネクタ 84"/>
              <p:cNvCxnSpPr>
                <a:stCxn id="90" idx="2"/>
                <a:endCxn id="88" idx="0"/>
              </p:cNvCxnSpPr>
              <p:nvPr/>
            </p:nvCxnSpPr>
            <p:spPr>
              <a:xfrm rot="5400000">
                <a:off x="444874" y="3050024"/>
                <a:ext cx="333372" cy="1588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直線矢印コネクタ 91"/>
            <p:cNvCxnSpPr>
              <a:stCxn id="89" idx="3"/>
              <a:endCxn id="87" idx="0"/>
            </p:cNvCxnSpPr>
            <p:nvPr/>
          </p:nvCxnSpPr>
          <p:spPr>
            <a:xfrm>
              <a:off x="3635896" y="2648247"/>
              <a:ext cx="504056" cy="132681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/>
            <p:cNvCxnSpPr>
              <a:stCxn id="87" idx="2"/>
            </p:cNvCxnSpPr>
            <p:nvPr/>
          </p:nvCxnSpPr>
          <p:spPr>
            <a:xfrm rot="5400000">
              <a:off x="3808315" y="3332322"/>
              <a:ext cx="159218" cy="50405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曲線コネクタ 93"/>
            <p:cNvCxnSpPr>
              <a:stCxn id="89" idx="1"/>
              <a:endCxn id="88" idx="1"/>
            </p:cNvCxnSpPr>
            <p:nvPr/>
          </p:nvCxnSpPr>
          <p:spPr>
            <a:xfrm rot="10800000" flipV="1">
              <a:off x="2627784" y="2648246"/>
              <a:ext cx="1588" cy="1974487"/>
            </a:xfrm>
            <a:prstGeom prst="curvedConnector3">
              <a:avLst>
                <a:gd name="adj1" fmla="val 14395466"/>
              </a:avLst>
            </a:prstGeom>
            <a:ln w="63500">
              <a:solidFill>
                <a:srgbClr val="FF0000"/>
              </a:solidFill>
              <a:headEnd type="none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グループ化 105"/>
          <p:cNvGrpSpPr/>
          <p:nvPr/>
        </p:nvGrpSpPr>
        <p:grpSpPr>
          <a:xfrm>
            <a:off x="4644009" y="1412776"/>
            <a:ext cx="2016223" cy="3535861"/>
            <a:chOff x="2627784" y="1412776"/>
            <a:chExt cx="2016223" cy="3535861"/>
          </a:xfrm>
        </p:grpSpPr>
        <p:grpSp>
          <p:nvGrpSpPr>
            <p:cNvPr id="107" name="グループ化 55"/>
            <p:cNvGrpSpPr/>
            <p:nvPr/>
          </p:nvGrpSpPr>
          <p:grpSpPr>
            <a:xfrm>
              <a:off x="2627784" y="1412776"/>
              <a:ext cx="2016223" cy="3535861"/>
              <a:chOff x="107504" y="332657"/>
              <a:chExt cx="2016223" cy="3535861"/>
            </a:xfrm>
          </p:grpSpPr>
          <p:grpSp>
            <p:nvGrpSpPr>
              <p:cNvPr id="111" name="グループ化 31"/>
              <p:cNvGrpSpPr/>
              <p:nvPr/>
            </p:nvGrpSpPr>
            <p:grpSpPr>
              <a:xfrm>
                <a:off x="107504" y="332657"/>
                <a:ext cx="2016223" cy="3535861"/>
                <a:chOff x="899592" y="1208190"/>
                <a:chExt cx="2016223" cy="3124978"/>
              </a:xfrm>
            </p:grpSpPr>
            <p:sp>
              <p:nvSpPr>
                <p:cNvPr id="114" name="正方形/長方形 113"/>
                <p:cNvSpPr/>
                <p:nvPr/>
              </p:nvSpPr>
              <p:spPr>
                <a:xfrm>
                  <a:off x="899592" y="1208190"/>
                  <a:ext cx="1008112" cy="5040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dirty="0" smtClean="0">
                      <a:solidFill>
                        <a:schemeClr val="tx1"/>
                      </a:solidFill>
                    </a:rPr>
                    <a:t>CM</a:t>
                  </a:r>
                </a:p>
                <a:p>
                  <a:pPr algn="ctr"/>
                  <a:r>
                    <a:rPr lang="ja-JP" altLang="en-US" dirty="0" smtClean="0">
                      <a:solidFill>
                        <a:schemeClr val="tx1"/>
                      </a:solidFill>
                    </a:rPr>
                    <a:t>出稿量</a:t>
                  </a:r>
                  <a:endParaRPr lang="ja-JP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正方形/長方形 114"/>
                <p:cNvSpPr/>
                <p:nvPr/>
              </p:nvSpPr>
              <p:spPr>
                <a:xfrm>
                  <a:off x="2051719" y="2417357"/>
                  <a:ext cx="864096" cy="63970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ブログ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投稿数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正方形/長方形 115"/>
                <p:cNvSpPr/>
                <p:nvPr/>
              </p:nvSpPr>
              <p:spPr>
                <a:xfrm>
                  <a:off x="899592" y="3757104"/>
                  <a:ext cx="1008112" cy="5760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dirty="0" smtClean="0">
                      <a:solidFill>
                        <a:schemeClr val="tx1"/>
                      </a:solidFill>
                    </a:rPr>
                    <a:t>販売</a:t>
                  </a:r>
                  <a:endParaRPr lang="en-US" altLang="ja-JP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ja-JP" altLang="en-US" dirty="0" smtClean="0">
                      <a:solidFill>
                        <a:schemeClr val="tx1"/>
                      </a:solidFill>
                    </a:rPr>
                    <a:t>台数</a:t>
                  </a:r>
                  <a:endParaRPr lang="ja-JP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正方形/長方形 116"/>
                <p:cNvSpPr/>
                <p:nvPr/>
              </p:nvSpPr>
              <p:spPr>
                <a:xfrm>
                  <a:off x="899592" y="1991910"/>
                  <a:ext cx="1008112" cy="61636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気になる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ja-JP" sz="1600" dirty="0" smtClean="0">
                      <a:solidFill>
                        <a:schemeClr val="tx1"/>
                      </a:solidFill>
                    </a:rPr>
                    <a:t>CM</a:t>
                  </a:r>
                </a:p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投票率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正方形/長方形 117"/>
                <p:cNvSpPr/>
                <p:nvPr/>
              </p:nvSpPr>
              <p:spPr>
                <a:xfrm>
                  <a:off x="899592" y="2933080"/>
                  <a:ext cx="1008112" cy="52939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1600" dirty="0" smtClean="0">
                      <a:solidFill>
                        <a:schemeClr val="tx1"/>
                      </a:solidFill>
                    </a:rPr>
                    <a:t>Google</a:t>
                  </a:r>
                </a:p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検索指数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9" name="直線矢印コネクタ 118"/>
                <p:cNvCxnSpPr>
                  <a:stCxn id="117" idx="2"/>
                  <a:endCxn id="118" idx="0"/>
                </p:cNvCxnSpPr>
                <p:nvPr/>
              </p:nvCxnSpPr>
              <p:spPr>
                <a:xfrm rot="5400000">
                  <a:off x="1241247" y="2770586"/>
                  <a:ext cx="324803" cy="1588"/>
                </a:xfrm>
                <a:prstGeom prst="straightConnector1">
                  <a:avLst/>
                </a:prstGeom>
                <a:ln w="3492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2" name="直線矢印コネクタ 111"/>
              <p:cNvCxnSpPr>
                <a:stCxn id="114" idx="2"/>
                <a:endCxn id="117" idx="0"/>
              </p:cNvCxnSpPr>
              <p:nvPr/>
            </p:nvCxnSpPr>
            <p:spPr>
              <a:xfrm rot="5400000">
                <a:off x="453343" y="1061205"/>
                <a:ext cx="316435" cy="1588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矢印コネクタ 112"/>
              <p:cNvCxnSpPr>
                <a:stCxn id="118" idx="2"/>
                <a:endCxn id="116" idx="0"/>
              </p:cNvCxnSpPr>
              <p:nvPr/>
            </p:nvCxnSpPr>
            <p:spPr>
              <a:xfrm rot="5400000">
                <a:off x="444874" y="3050024"/>
                <a:ext cx="333372" cy="1588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9" name="直線矢印コネクタ 108"/>
            <p:cNvCxnSpPr>
              <a:stCxn id="115" idx="2"/>
            </p:cNvCxnSpPr>
            <p:nvPr/>
          </p:nvCxnSpPr>
          <p:spPr>
            <a:xfrm rot="5400000">
              <a:off x="3844319" y="3296319"/>
              <a:ext cx="159218" cy="576063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0" name="曲線コネクタ 119"/>
          <p:cNvCxnSpPr/>
          <p:nvPr/>
        </p:nvCxnSpPr>
        <p:spPr>
          <a:xfrm rot="10800000" flipV="1">
            <a:off x="4644009" y="2648246"/>
            <a:ext cx="1588" cy="1974487"/>
          </a:xfrm>
          <a:prstGeom prst="curvedConnector3">
            <a:avLst>
              <a:gd name="adj1" fmla="val 14395466"/>
            </a:avLst>
          </a:prstGeom>
          <a:ln w="38100">
            <a:solidFill>
              <a:schemeClr val="tx1"/>
            </a:solidFill>
            <a:headEnd type="none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グループ化 124"/>
          <p:cNvGrpSpPr/>
          <p:nvPr/>
        </p:nvGrpSpPr>
        <p:grpSpPr>
          <a:xfrm>
            <a:off x="6948264" y="1405307"/>
            <a:ext cx="2016224" cy="3535861"/>
            <a:chOff x="2627784" y="1412776"/>
            <a:chExt cx="2016224" cy="3535861"/>
          </a:xfrm>
        </p:grpSpPr>
        <p:grpSp>
          <p:nvGrpSpPr>
            <p:cNvPr id="126" name="グループ化 55"/>
            <p:cNvGrpSpPr/>
            <p:nvPr/>
          </p:nvGrpSpPr>
          <p:grpSpPr>
            <a:xfrm>
              <a:off x="2627784" y="1412776"/>
              <a:ext cx="2016224" cy="3535861"/>
              <a:chOff x="107504" y="332657"/>
              <a:chExt cx="2016224" cy="3535861"/>
            </a:xfrm>
          </p:grpSpPr>
          <p:grpSp>
            <p:nvGrpSpPr>
              <p:cNvPr id="128" name="グループ化 31"/>
              <p:cNvGrpSpPr/>
              <p:nvPr/>
            </p:nvGrpSpPr>
            <p:grpSpPr>
              <a:xfrm>
                <a:off x="107504" y="332657"/>
                <a:ext cx="2016224" cy="3535861"/>
                <a:chOff x="899592" y="1208190"/>
                <a:chExt cx="2016224" cy="3124978"/>
              </a:xfrm>
            </p:grpSpPr>
            <p:sp>
              <p:nvSpPr>
                <p:cNvPr id="131" name="正方形/長方形 130"/>
                <p:cNvSpPr/>
                <p:nvPr/>
              </p:nvSpPr>
              <p:spPr>
                <a:xfrm>
                  <a:off x="899592" y="1208190"/>
                  <a:ext cx="1008112" cy="5040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dirty="0" smtClean="0">
                      <a:solidFill>
                        <a:schemeClr val="tx1"/>
                      </a:solidFill>
                    </a:rPr>
                    <a:t>CM</a:t>
                  </a:r>
                </a:p>
                <a:p>
                  <a:pPr algn="ctr"/>
                  <a:r>
                    <a:rPr lang="ja-JP" altLang="en-US" dirty="0" smtClean="0">
                      <a:solidFill>
                        <a:schemeClr val="tx1"/>
                      </a:solidFill>
                    </a:rPr>
                    <a:t>出稿量</a:t>
                  </a:r>
                  <a:endParaRPr lang="ja-JP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正方形/長方形 131"/>
                <p:cNvSpPr/>
                <p:nvPr/>
              </p:nvSpPr>
              <p:spPr>
                <a:xfrm>
                  <a:off x="2051720" y="2417357"/>
                  <a:ext cx="864096" cy="63970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ブログ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投稿数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正方形/長方形 132"/>
                <p:cNvSpPr/>
                <p:nvPr/>
              </p:nvSpPr>
              <p:spPr>
                <a:xfrm>
                  <a:off x="899592" y="3757104"/>
                  <a:ext cx="1008112" cy="5760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dirty="0" smtClean="0">
                      <a:solidFill>
                        <a:schemeClr val="tx1"/>
                      </a:solidFill>
                    </a:rPr>
                    <a:t>販売</a:t>
                  </a:r>
                  <a:endParaRPr lang="en-US" altLang="ja-JP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ja-JP" altLang="en-US" dirty="0" smtClean="0">
                      <a:solidFill>
                        <a:schemeClr val="tx1"/>
                      </a:solidFill>
                    </a:rPr>
                    <a:t>台数</a:t>
                  </a:r>
                  <a:endParaRPr lang="ja-JP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正方形/長方形 133"/>
                <p:cNvSpPr/>
                <p:nvPr/>
              </p:nvSpPr>
              <p:spPr>
                <a:xfrm>
                  <a:off x="899592" y="1991910"/>
                  <a:ext cx="1008112" cy="61636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気になる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ja-JP" sz="1600" dirty="0" smtClean="0">
                      <a:solidFill>
                        <a:schemeClr val="tx1"/>
                      </a:solidFill>
                    </a:rPr>
                    <a:t>CM</a:t>
                  </a:r>
                </a:p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投票率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正方形/長方形 134"/>
                <p:cNvSpPr/>
                <p:nvPr/>
              </p:nvSpPr>
              <p:spPr>
                <a:xfrm>
                  <a:off x="899592" y="2933080"/>
                  <a:ext cx="1008112" cy="52939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1600" dirty="0" smtClean="0">
                      <a:solidFill>
                        <a:schemeClr val="tx1"/>
                      </a:solidFill>
                    </a:rPr>
                    <a:t>Google</a:t>
                  </a:r>
                </a:p>
                <a:p>
                  <a:pPr algn="ctr"/>
                  <a:r>
                    <a:rPr lang="ja-JP" altLang="en-US" sz="1600" dirty="0" smtClean="0">
                      <a:solidFill>
                        <a:schemeClr val="tx1"/>
                      </a:solidFill>
                    </a:rPr>
                    <a:t>検索指数</a:t>
                  </a:r>
                  <a:endParaRPr lang="en-US" altLang="ja-JP" sz="1600" dirty="0" smtClean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直線矢印コネクタ 135"/>
                <p:cNvCxnSpPr>
                  <a:stCxn id="134" idx="2"/>
                  <a:endCxn id="135" idx="0"/>
                </p:cNvCxnSpPr>
                <p:nvPr/>
              </p:nvCxnSpPr>
              <p:spPr>
                <a:xfrm rot="5400000">
                  <a:off x="1241247" y="2770586"/>
                  <a:ext cx="324803" cy="1588"/>
                </a:xfrm>
                <a:prstGeom prst="straightConnector1">
                  <a:avLst/>
                </a:prstGeom>
                <a:ln w="3492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9" name="直線矢印コネクタ 128"/>
              <p:cNvCxnSpPr>
                <a:stCxn id="131" idx="2"/>
                <a:endCxn id="134" idx="0"/>
              </p:cNvCxnSpPr>
              <p:nvPr/>
            </p:nvCxnSpPr>
            <p:spPr>
              <a:xfrm rot="5400000">
                <a:off x="453343" y="1061205"/>
                <a:ext cx="316435" cy="1588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矢印コネクタ 129"/>
              <p:cNvCxnSpPr>
                <a:stCxn id="135" idx="2"/>
                <a:endCxn id="133" idx="0"/>
              </p:cNvCxnSpPr>
              <p:nvPr/>
            </p:nvCxnSpPr>
            <p:spPr>
              <a:xfrm rot="5400000">
                <a:off x="444874" y="3050024"/>
                <a:ext cx="333372" cy="1588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直線矢印コネクタ 126"/>
            <p:cNvCxnSpPr>
              <a:stCxn id="132" idx="2"/>
            </p:cNvCxnSpPr>
            <p:nvPr/>
          </p:nvCxnSpPr>
          <p:spPr>
            <a:xfrm rot="5400000">
              <a:off x="3844319" y="3296318"/>
              <a:ext cx="159218" cy="576064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曲線コネクタ 136"/>
          <p:cNvCxnSpPr/>
          <p:nvPr/>
        </p:nvCxnSpPr>
        <p:spPr>
          <a:xfrm rot="10800000" flipV="1">
            <a:off x="6948265" y="2660495"/>
            <a:ext cx="1588" cy="1974487"/>
          </a:xfrm>
          <a:prstGeom prst="curvedConnector3">
            <a:avLst>
              <a:gd name="adj1" fmla="val 14395466"/>
            </a:avLst>
          </a:prstGeom>
          <a:ln w="38100">
            <a:solidFill>
              <a:schemeClr val="tx1"/>
            </a:solidFill>
            <a:headEnd type="none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矢印コネクタ 145"/>
          <p:cNvCxnSpPr>
            <a:stCxn id="132" idx="2"/>
            <a:endCxn id="133" idx="3"/>
          </p:cNvCxnSpPr>
          <p:nvPr/>
        </p:nvCxnSpPr>
        <p:spPr>
          <a:xfrm rot="5400000">
            <a:off x="7685412" y="3768236"/>
            <a:ext cx="1117993" cy="576064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グループ化 4"/>
          <p:cNvGrpSpPr/>
          <p:nvPr/>
        </p:nvGrpSpPr>
        <p:grpSpPr>
          <a:xfrm>
            <a:off x="107504" y="4922004"/>
            <a:ext cx="8856984" cy="504056"/>
            <a:chOff x="35496" y="5373216"/>
            <a:chExt cx="8784976" cy="504056"/>
          </a:xfrm>
        </p:grpSpPr>
        <p:grpSp>
          <p:nvGrpSpPr>
            <p:cNvPr id="174" name="グループ化 4"/>
            <p:cNvGrpSpPr/>
            <p:nvPr/>
          </p:nvGrpSpPr>
          <p:grpSpPr>
            <a:xfrm>
              <a:off x="35496" y="5373216"/>
              <a:ext cx="8784976" cy="504056"/>
              <a:chOff x="395536" y="6309320"/>
              <a:chExt cx="8208912" cy="504056"/>
            </a:xfrm>
          </p:grpSpPr>
          <p:cxnSp>
            <p:nvCxnSpPr>
              <p:cNvPr id="176" name="直線矢印コネクタ 175"/>
              <p:cNvCxnSpPr/>
              <p:nvPr/>
            </p:nvCxnSpPr>
            <p:spPr>
              <a:xfrm>
                <a:off x="395536" y="6525344"/>
                <a:ext cx="8208912" cy="1588"/>
              </a:xfrm>
              <a:prstGeom prst="straightConnector1">
                <a:avLst/>
              </a:prstGeom>
              <a:ln w="603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/>
              <p:cNvCxnSpPr/>
              <p:nvPr/>
            </p:nvCxnSpPr>
            <p:spPr>
              <a:xfrm rot="5400000">
                <a:off x="2078943" y="6561348"/>
                <a:ext cx="504056" cy="0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/>
              <p:cNvCxnSpPr/>
              <p:nvPr/>
            </p:nvCxnSpPr>
            <p:spPr>
              <a:xfrm rot="5400000">
                <a:off x="4081116" y="6561348"/>
                <a:ext cx="504056" cy="0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5" name="直線コネクタ 174"/>
            <p:cNvCxnSpPr/>
            <p:nvPr/>
          </p:nvCxnSpPr>
          <p:spPr>
            <a:xfrm rot="5400000">
              <a:off x="6354344" y="5625244"/>
              <a:ext cx="504056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テキスト ボックス 188"/>
          <p:cNvSpPr txBox="1"/>
          <p:nvPr/>
        </p:nvSpPr>
        <p:spPr>
          <a:xfrm>
            <a:off x="1403648" y="5415607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2009/3/2</a:t>
            </a:r>
            <a:endParaRPr kumimoji="1" lang="ja-JP" altLang="en-US" sz="2400" dirty="0"/>
          </a:p>
        </p:txBody>
      </p:sp>
      <p:sp>
        <p:nvSpPr>
          <p:cNvPr id="190" name="テキスト ボックス 189"/>
          <p:cNvSpPr txBox="1"/>
          <p:nvPr/>
        </p:nvSpPr>
        <p:spPr>
          <a:xfrm>
            <a:off x="3779912" y="5415607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2009/6/8</a:t>
            </a:r>
            <a:endParaRPr kumimoji="1" lang="ja-JP" altLang="en-US" sz="2400" dirty="0"/>
          </a:p>
        </p:txBody>
      </p:sp>
      <p:sp>
        <p:nvSpPr>
          <p:cNvPr id="191" name="テキスト ボックス 190"/>
          <p:cNvSpPr txBox="1"/>
          <p:nvPr/>
        </p:nvSpPr>
        <p:spPr>
          <a:xfrm>
            <a:off x="6084168" y="544522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2009/7/13</a:t>
            </a:r>
            <a:endParaRPr kumimoji="1" lang="ja-JP" altLang="en-US" sz="2400" dirty="0"/>
          </a:p>
        </p:txBody>
      </p:sp>
      <p:sp>
        <p:nvSpPr>
          <p:cNvPr id="78" name="日付プレースホルダ 7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2011/4/26</a:t>
            </a:r>
            <a:endParaRPr lang="ja-JP" altLang="en-US" dirty="0"/>
          </a:p>
        </p:txBody>
      </p:sp>
      <p:sp>
        <p:nvSpPr>
          <p:cNvPr id="80" name="スライド番号プレースホルダ 7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0D2E-C067-41B6-AE90-532214A6EBBF}" type="slidenum">
              <a:rPr lang="ja-JP" altLang="en-US" smtClean="0"/>
              <a:pPr/>
              <a:t>31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0326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結果</a:t>
            </a:r>
            <a:r>
              <a:rPr lang="ja-JP" altLang="en-US" dirty="0" smtClean="0"/>
              <a:t>の解釈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251520" y="1135628"/>
            <a:ext cx="8712968" cy="5060198"/>
          </a:xfrm>
        </p:spPr>
        <p:txBody>
          <a:bodyPr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E8BC4A"/>
                </a:solidFill>
              </a:rPr>
              <a:t>製品毎の販売へのつながり方が違う</a:t>
            </a:r>
            <a:endParaRPr lang="en-US" altLang="ja-JP" sz="2800" dirty="0" smtClean="0">
              <a:solidFill>
                <a:srgbClr val="E8BC4A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514350" indent="-514350">
              <a:buNone/>
            </a:pPr>
            <a:endParaRPr lang="en-US" altLang="ja-JP" sz="28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400" dirty="0" smtClean="0">
                <a:solidFill>
                  <a:srgbClr val="E8BC4A"/>
                </a:solidFill>
              </a:rPr>
              <a:t>多くの変化点は、広告の開始や終了に対応している</a:t>
            </a:r>
            <a:endParaRPr lang="en-US" altLang="ja-JP" sz="2400" dirty="0" smtClean="0">
              <a:solidFill>
                <a:srgbClr val="E8BC4A"/>
              </a:solidFill>
            </a:endParaRPr>
          </a:p>
          <a:p>
            <a:pPr marL="514350" indent="-514350">
              <a:buNone/>
            </a:pPr>
            <a:r>
              <a:rPr lang="ja-JP" altLang="en-US" sz="2400" dirty="0" smtClean="0"/>
              <a:t>　　構造変化に対応する</a:t>
            </a:r>
            <a:r>
              <a:rPr lang="en-US" altLang="ja-JP" sz="2400" dirty="0" smtClean="0"/>
              <a:t>CM</a:t>
            </a:r>
            <a:r>
              <a:rPr lang="ja-JP" altLang="en-US" sz="2400" dirty="0" smtClean="0"/>
              <a:t>を調べることで、影響力のある広告とその内容を調べることができる。</a:t>
            </a:r>
            <a:endParaRPr lang="en-US" altLang="ja-JP" sz="2400" dirty="0" smtClean="0"/>
          </a:p>
          <a:p>
            <a:pPr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  	</a:t>
            </a:r>
            <a:r>
              <a:rPr lang="ja-JP" altLang="en-US" sz="2400" dirty="0" smtClean="0"/>
              <a:t>（例）ブログから販売への関係の生起 </a:t>
            </a:r>
            <a:r>
              <a:rPr lang="en-US" altLang="ja-JP" sz="2400" dirty="0" smtClean="0"/>
              <a:t>-&gt; </a:t>
            </a:r>
            <a:r>
              <a:rPr lang="ja-JP" altLang="en-US" sz="2400" dirty="0" smtClean="0"/>
              <a:t>話題性のある広告</a:t>
            </a:r>
            <a:endParaRPr lang="en-US" altLang="ja-JP" sz="2800" dirty="0" smtClean="0"/>
          </a:p>
        </p:txBody>
      </p:sp>
      <p:sp>
        <p:nvSpPr>
          <p:cNvPr id="12" name="正方形/長方形 11"/>
          <p:cNvSpPr/>
          <p:nvPr/>
        </p:nvSpPr>
        <p:spPr>
          <a:xfrm>
            <a:off x="1187623" y="1920705"/>
            <a:ext cx="6181057" cy="124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914400">
              <a:lnSpc>
                <a:spcPct val="150000"/>
              </a:lnSpc>
              <a:spcBef>
                <a:spcPct val="20000"/>
              </a:spcBef>
            </a:pPr>
            <a:r>
              <a:rPr lang="ja-JP" altLang="en-US" sz="2400" dirty="0" smtClean="0">
                <a:solidFill>
                  <a:prstClr val="white"/>
                </a:solidFill>
              </a:rPr>
              <a:t>製品</a:t>
            </a:r>
            <a:r>
              <a:rPr lang="en-US" altLang="ja-JP" sz="2400" dirty="0" smtClean="0">
                <a:solidFill>
                  <a:prstClr val="white"/>
                </a:solidFill>
              </a:rPr>
              <a:t>A: </a:t>
            </a:r>
            <a:r>
              <a:rPr lang="en-US" altLang="ja-JP" sz="2400" dirty="0" err="1" smtClean="0">
                <a:solidFill>
                  <a:prstClr val="white"/>
                </a:solidFill>
              </a:rPr>
              <a:t>google</a:t>
            </a:r>
            <a:r>
              <a:rPr lang="ja-JP" altLang="en-US" sz="2400" dirty="0" smtClean="0">
                <a:solidFill>
                  <a:prstClr val="white"/>
                </a:solidFill>
              </a:rPr>
              <a:t>を介してつながっている</a:t>
            </a:r>
            <a:endParaRPr lang="en-US" altLang="ja-JP" sz="2400" dirty="0" smtClean="0">
              <a:solidFill>
                <a:prstClr val="white"/>
              </a:solidFill>
            </a:endParaRPr>
          </a:p>
          <a:p>
            <a:pPr marL="342900" lvl="0" indent="-342900" defTabSz="914400">
              <a:lnSpc>
                <a:spcPct val="150000"/>
              </a:lnSpc>
              <a:spcBef>
                <a:spcPct val="20000"/>
              </a:spcBef>
            </a:pPr>
            <a:r>
              <a:rPr lang="ja-JP" altLang="en-US" sz="2400" dirty="0" smtClean="0">
                <a:solidFill>
                  <a:prstClr val="white"/>
                </a:solidFill>
              </a:rPr>
              <a:t>製品</a:t>
            </a:r>
            <a:r>
              <a:rPr lang="en-US" altLang="ja-JP" sz="2400" dirty="0" smtClean="0">
                <a:solidFill>
                  <a:prstClr val="white"/>
                </a:solidFill>
              </a:rPr>
              <a:t>B: </a:t>
            </a:r>
            <a:r>
              <a:rPr lang="ja-JP" altLang="en-US" sz="2400" dirty="0" smtClean="0">
                <a:solidFill>
                  <a:prstClr val="white"/>
                </a:solidFill>
              </a:rPr>
              <a:t>ブログを介してつながっている</a:t>
            </a:r>
            <a:endParaRPr lang="en-US" altLang="ja-JP" sz="24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812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4273175" y="3046682"/>
            <a:ext cx="19627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木村</a:t>
            </a:r>
            <a:r>
              <a:rPr lang="en-US" altLang="ja-JP" sz="3200" dirty="0" smtClean="0"/>
              <a:t> </a:t>
            </a:r>
            <a:r>
              <a:rPr lang="ja-JP" altLang="en-US" sz="3200" dirty="0" smtClean="0"/>
              <a:t>大翼</a:t>
            </a:r>
            <a:endParaRPr lang="en-US" altLang="ja-JP" sz="3200" dirty="0" smtClean="0"/>
          </a:p>
          <a:p>
            <a:r>
              <a:rPr lang="ja-JP" altLang="en-US" sz="3200" dirty="0" smtClean="0"/>
              <a:t>博士１</a:t>
            </a:r>
            <a:r>
              <a:rPr kumimoji="1" lang="ja-JP" altLang="en-US" sz="3200" dirty="0" smtClean="0"/>
              <a:t>年</a:t>
            </a:r>
            <a:endParaRPr kumimoji="1" lang="en-US" altLang="ja-JP" sz="32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01154" y="4699000"/>
            <a:ext cx="63278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研究テーマ</a:t>
            </a:r>
            <a:r>
              <a:rPr kumimoji="1" lang="ja-JP" altLang="en-US" sz="3200" dirty="0" smtClean="0"/>
              <a:t>：木に対するカーネル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820" y="2196655"/>
            <a:ext cx="1044567" cy="1927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3600" dirty="0" smtClean="0"/>
              <a:t>構造データについて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592247" y="1581424"/>
            <a:ext cx="5932081" cy="892552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ja-JP" altLang="en-US" sz="2600" dirty="0" smtClean="0"/>
              <a:t>世の中には「構造」をもった様々なデータが存在する</a:t>
            </a:r>
            <a:endParaRPr lang="en-US" altLang="ja-JP" sz="2600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1520" y="3345906"/>
            <a:ext cx="32403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 smtClean="0"/>
              <a:t>　私は、その男の写真を三葉、見たことがある。一葉は、その男の、幼年時代、とでも言うべきであろうか、十歳前後かと推定される頃の写真であって、その子供が大勢の女のひとに取りかこまれ、（それは、その子供の姉たち、妹たち、それから、従姉妹たちかと想像される）庭園の池のほとりに、荒い縞の袴をはいて立ち、首を三十度ほど左に傾け、醜く笑っている写真である。</a:t>
            </a:r>
            <a:endParaRPr lang="en-US" altLang="ja-JP" sz="1100" dirty="0" smtClean="0"/>
          </a:p>
        </p:txBody>
      </p:sp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3345906"/>
            <a:ext cx="3108960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0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3345906"/>
            <a:ext cx="1872208" cy="1943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テキスト ボックス 14"/>
          <p:cNvSpPr txBox="1"/>
          <p:nvPr/>
        </p:nvSpPr>
        <p:spPr>
          <a:xfrm>
            <a:off x="6084168" y="6550223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/>
              <a:t>青空文庫</a:t>
            </a:r>
            <a:r>
              <a:rPr lang="en-US" altLang="ja-JP" sz="1400" dirty="0" smtClean="0"/>
              <a:t>, </a:t>
            </a:r>
            <a:r>
              <a:rPr lang="en-US" altLang="ja-JP" sz="1400" dirty="0" err="1" smtClean="0"/>
              <a:t>wikipedia</a:t>
            </a:r>
            <a:r>
              <a:rPr lang="ja-JP" altLang="en-US" sz="1400" dirty="0" smtClean="0"/>
              <a:t>より</a:t>
            </a:r>
            <a:endParaRPr kumimoji="1" lang="ja-JP" altLang="en-US" sz="14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755576" y="2985866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/>
              <a:t>テキスト</a:t>
            </a:r>
            <a:r>
              <a:rPr lang="en-US" altLang="ja-JP" sz="1400" dirty="0" smtClean="0"/>
              <a:t>(</a:t>
            </a:r>
            <a:r>
              <a:rPr lang="ja-JP" altLang="en-US" sz="1400" dirty="0" smtClean="0"/>
              <a:t>配列</a:t>
            </a:r>
            <a:r>
              <a:rPr lang="en-US" altLang="ja-JP" sz="1400" dirty="0" smtClean="0"/>
              <a:t>)</a:t>
            </a:r>
            <a:endParaRPr kumimoji="1" lang="ja-JP" altLang="en-US" sz="14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139952" y="2985866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/>
              <a:t>糖鎖</a:t>
            </a:r>
            <a:r>
              <a:rPr lang="en-US" altLang="ja-JP" sz="1400" dirty="0" smtClean="0"/>
              <a:t>(</a:t>
            </a:r>
            <a:r>
              <a:rPr lang="ja-JP" altLang="en-US" sz="1400" dirty="0" smtClean="0"/>
              <a:t>木構造</a:t>
            </a:r>
            <a:r>
              <a:rPr lang="en-US" altLang="ja-JP" sz="1400" dirty="0" smtClean="0"/>
              <a:t>)</a:t>
            </a:r>
            <a:endParaRPr kumimoji="1" lang="ja-JP" altLang="en-US" sz="1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090651" y="2985866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 smtClean="0"/>
              <a:t>SNS(</a:t>
            </a:r>
            <a:r>
              <a:rPr lang="ja-JP" altLang="en-US" sz="1400" dirty="0" smtClean="0"/>
              <a:t>グラフ</a:t>
            </a:r>
            <a:r>
              <a:rPr lang="en-US" altLang="ja-JP" sz="1400" dirty="0" smtClean="0"/>
              <a:t>)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40340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 smtClean="0"/>
              <a:t>内部構造データを扱う難しさ</a:t>
            </a:r>
            <a:endParaRPr kumimoji="1" lang="ja-JP" altLang="en-US" sz="36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187" y="3092350"/>
            <a:ext cx="5611677" cy="220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右矢印 10"/>
          <p:cNvSpPr/>
          <p:nvPr/>
        </p:nvSpPr>
        <p:spPr>
          <a:xfrm>
            <a:off x="6290370" y="3923347"/>
            <a:ext cx="836377" cy="82094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916" y="3009647"/>
            <a:ext cx="1410627" cy="2292269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6513898" y="3092350"/>
            <a:ext cx="4470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 smtClean="0"/>
              <a:t>?</a:t>
            </a:r>
            <a:endParaRPr kumimoji="1" lang="ja-JP" altLang="en-US" sz="48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270054" y="2053887"/>
            <a:ext cx="67505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連続データへの変換は自明ではない</a:t>
            </a:r>
            <a:endParaRPr kumimoji="1" lang="ja-JP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82116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カーネル法で解決！</a:t>
            </a:r>
            <a:endParaRPr lang="ja-JP" altLang="en-US" dirty="0"/>
          </a:p>
        </p:txBody>
      </p:sp>
      <p:pic>
        <p:nvPicPr>
          <p:cNvPr id="5" name="図 4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5" y="2862887"/>
            <a:ext cx="4265240" cy="1549325"/>
          </a:xfrm>
          <a:prstGeom prst="rect">
            <a:avLst/>
          </a:prstGeom>
        </p:spPr>
      </p:pic>
      <p:grpSp>
        <p:nvGrpSpPr>
          <p:cNvPr id="42" name="図形グループ 41"/>
          <p:cNvGrpSpPr/>
          <p:nvPr/>
        </p:nvGrpSpPr>
        <p:grpSpPr>
          <a:xfrm>
            <a:off x="430913" y="2965926"/>
            <a:ext cx="1417224" cy="1340103"/>
            <a:chOff x="4210356" y="2137559"/>
            <a:chExt cx="1417224" cy="1340103"/>
          </a:xfrm>
        </p:grpSpPr>
        <p:sp>
          <p:nvSpPr>
            <p:cNvPr id="6" name="円/楕円 5"/>
            <p:cNvSpPr/>
            <p:nvPr/>
          </p:nvSpPr>
          <p:spPr>
            <a:xfrm>
              <a:off x="4372940" y="2137559"/>
              <a:ext cx="294301" cy="294301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/>
            <p:cNvSpPr/>
            <p:nvPr/>
          </p:nvSpPr>
          <p:spPr>
            <a:xfrm>
              <a:off x="5333279" y="2736660"/>
              <a:ext cx="294301" cy="294301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/>
            <p:cNvSpPr/>
            <p:nvPr/>
          </p:nvSpPr>
          <p:spPr>
            <a:xfrm>
              <a:off x="4693549" y="2736660"/>
              <a:ext cx="294301" cy="29430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/>
            <p:cNvSpPr/>
            <p:nvPr/>
          </p:nvSpPr>
          <p:spPr>
            <a:xfrm>
              <a:off x="4210356" y="3183361"/>
              <a:ext cx="294301" cy="294301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" name="直線コネクタ 3"/>
            <p:cNvCxnSpPr>
              <a:endCxn id="8" idx="1"/>
            </p:cNvCxnSpPr>
            <p:nvPr/>
          </p:nvCxnSpPr>
          <p:spPr>
            <a:xfrm>
              <a:off x="4604554" y="2388761"/>
              <a:ext cx="132094" cy="390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/>
            <p:cNvCxnSpPr>
              <a:stCxn id="8" idx="3"/>
              <a:endCxn id="9" idx="7"/>
            </p:cNvCxnSpPr>
            <p:nvPr/>
          </p:nvCxnSpPr>
          <p:spPr>
            <a:xfrm flipH="1">
              <a:off x="4461558" y="2987862"/>
              <a:ext cx="275090" cy="2385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>
              <a:stCxn id="7" idx="2"/>
            </p:cNvCxnSpPr>
            <p:nvPr/>
          </p:nvCxnSpPr>
          <p:spPr>
            <a:xfrm flipH="1" flipV="1">
              <a:off x="4987850" y="2867076"/>
              <a:ext cx="345429" cy="167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図形グループ 42"/>
          <p:cNvGrpSpPr/>
          <p:nvPr/>
        </p:nvGrpSpPr>
        <p:grpSpPr>
          <a:xfrm>
            <a:off x="2461003" y="2894975"/>
            <a:ext cx="1417224" cy="1340103"/>
            <a:chOff x="5991126" y="2485458"/>
            <a:chExt cx="1417224" cy="1340103"/>
          </a:xfrm>
        </p:grpSpPr>
        <p:sp>
          <p:nvSpPr>
            <p:cNvPr id="21" name="円/楕円 20"/>
            <p:cNvSpPr/>
            <p:nvPr/>
          </p:nvSpPr>
          <p:spPr>
            <a:xfrm>
              <a:off x="6153710" y="2485458"/>
              <a:ext cx="294301" cy="294301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円/楕円 21"/>
            <p:cNvSpPr/>
            <p:nvPr/>
          </p:nvSpPr>
          <p:spPr>
            <a:xfrm>
              <a:off x="7114049" y="3084559"/>
              <a:ext cx="294301" cy="294301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円/楕円 22"/>
            <p:cNvSpPr/>
            <p:nvPr/>
          </p:nvSpPr>
          <p:spPr>
            <a:xfrm>
              <a:off x="6474319" y="3084559"/>
              <a:ext cx="294301" cy="29430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円/楕円 23"/>
            <p:cNvSpPr/>
            <p:nvPr/>
          </p:nvSpPr>
          <p:spPr>
            <a:xfrm>
              <a:off x="5991126" y="3531260"/>
              <a:ext cx="294301" cy="294301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5" name="直線コネクタ 24"/>
            <p:cNvCxnSpPr>
              <a:stCxn id="21" idx="4"/>
              <a:endCxn id="24" idx="0"/>
            </p:cNvCxnSpPr>
            <p:nvPr/>
          </p:nvCxnSpPr>
          <p:spPr>
            <a:xfrm flipH="1">
              <a:off x="6138277" y="2779759"/>
              <a:ext cx="162584" cy="7515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>
              <a:stCxn id="23" idx="3"/>
              <a:endCxn id="24" idx="7"/>
            </p:cNvCxnSpPr>
            <p:nvPr/>
          </p:nvCxnSpPr>
          <p:spPr>
            <a:xfrm flipH="1">
              <a:off x="6242328" y="3335761"/>
              <a:ext cx="275090" cy="2385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>
              <a:stCxn id="22" idx="2"/>
            </p:cNvCxnSpPr>
            <p:nvPr/>
          </p:nvCxnSpPr>
          <p:spPr>
            <a:xfrm flipH="1" flipV="1">
              <a:off x="6768620" y="3214975"/>
              <a:ext cx="345429" cy="167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>
              <a:stCxn id="21" idx="5"/>
              <a:endCxn id="22" idx="1"/>
            </p:cNvCxnSpPr>
            <p:nvPr/>
          </p:nvCxnSpPr>
          <p:spPr>
            <a:xfrm>
              <a:off x="6404912" y="2736660"/>
              <a:ext cx="752236" cy="390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テキスト ボックス 43"/>
          <p:cNvSpPr txBox="1"/>
          <p:nvPr/>
        </p:nvSpPr>
        <p:spPr>
          <a:xfrm>
            <a:off x="557112" y="2056816"/>
            <a:ext cx="10054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内積</a:t>
            </a:r>
            <a:endParaRPr kumimoji="1" lang="ja-JP" altLang="en-US" sz="3200" dirty="0" smtClean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408548" y="4412212"/>
            <a:ext cx="15997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グラフ</a:t>
            </a:r>
            <a:r>
              <a:rPr kumimoji="1" lang="en-US" altLang="ja-JP" sz="3200" dirty="0" smtClean="0"/>
              <a:t>1</a:t>
            </a:r>
            <a:endParaRPr kumimoji="1" lang="ja-JP" altLang="en-US" sz="3200" dirty="0" smtClean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2608154" y="4412212"/>
            <a:ext cx="16253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グラフ</a:t>
            </a:r>
            <a:r>
              <a:rPr lang="en-US" altLang="ja-JP" sz="3200" dirty="0"/>
              <a:t>2</a:t>
            </a:r>
            <a:endParaRPr kumimoji="1" lang="ja-JP" altLang="en-US" sz="3200" dirty="0" smtClean="0"/>
          </a:p>
        </p:txBody>
      </p:sp>
      <p:pic>
        <p:nvPicPr>
          <p:cNvPr id="47" name="図 4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358" y="3254977"/>
            <a:ext cx="1143000" cy="685800"/>
          </a:xfrm>
          <a:prstGeom prst="rect">
            <a:avLst/>
          </a:prstGeom>
        </p:spPr>
      </p:pic>
      <p:sp>
        <p:nvSpPr>
          <p:cNvPr id="48" name="テキスト ボックス 47"/>
          <p:cNvSpPr txBox="1"/>
          <p:nvPr/>
        </p:nvSpPr>
        <p:spPr>
          <a:xfrm>
            <a:off x="5491718" y="2823296"/>
            <a:ext cx="18261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グラフ</a:t>
            </a:r>
            <a:r>
              <a:rPr lang="en-US" altLang="ja-JP" sz="3200" dirty="0" smtClean="0"/>
              <a:t>1</a:t>
            </a:r>
          </a:p>
          <a:p>
            <a:r>
              <a:rPr kumimoji="1" lang="ja-JP" altLang="en-US" sz="3200" dirty="0" smtClean="0"/>
              <a:t>での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出現回数</a:t>
            </a:r>
            <a:endParaRPr kumimoji="1" lang="ja-JP" altLang="en-US" sz="3200" dirty="0" smtClean="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7317859" y="2822117"/>
            <a:ext cx="18261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グラフ</a:t>
            </a:r>
            <a:r>
              <a:rPr lang="en-US" altLang="ja-JP" sz="3200" dirty="0" smtClean="0"/>
              <a:t>2</a:t>
            </a:r>
          </a:p>
          <a:p>
            <a:r>
              <a:rPr kumimoji="1" lang="ja-JP" altLang="en-US" sz="3200" dirty="0" smtClean="0"/>
              <a:t>での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出現回数</a:t>
            </a:r>
            <a:endParaRPr kumimoji="1" lang="ja-JP" altLang="en-US" sz="3200" dirty="0" smtClean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7120329" y="3315738"/>
            <a:ext cx="39506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>
                <a:solidFill>
                  <a:schemeClr val="accent1"/>
                </a:solidFill>
              </a:rPr>
              <a:t>×</a:t>
            </a:r>
            <a:endParaRPr kumimoji="1" lang="ja-JP" altLang="en-US" sz="3200" dirty="0" smtClean="0">
              <a:solidFill>
                <a:schemeClr val="accent1"/>
              </a:solidFill>
            </a:endParaRPr>
          </a:p>
        </p:txBody>
      </p:sp>
      <p:cxnSp>
        <p:nvCxnSpPr>
          <p:cNvPr id="52" name="直線矢印コネクタ 51"/>
          <p:cNvCxnSpPr/>
          <p:nvPr/>
        </p:nvCxnSpPr>
        <p:spPr>
          <a:xfrm flipH="1" flipV="1">
            <a:off x="5212343" y="4054827"/>
            <a:ext cx="101286" cy="119628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/>
          <p:cNvSpPr txBox="1"/>
          <p:nvPr/>
        </p:nvSpPr>
        <p:spPr>
          <a:xfrm>
            <a:off x="4807198" y="5251113"/>
            <a:ext cx="3467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すべての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部分パスの上の和</a:t>
            </a:r>
            <a:endParaRPr kumimoji="1" lang="ja-JP" altLang="en-US" sz="32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内積さえあれば予測できる</a:t>
            </a:r>
            <a:endParaRPr kumimoji="1" lang="ja-JP" altLang="en-US" sz="3600" dirty="0"/>
          </a:p>
        </p:txBody>
      </p:sp>
      <p:grpSp>
        <p:nvGrpSpPr>
          <p:cNvPr id="20" name="グループ化 19"/>
          <p:cNvGrpSpPr/>
          <p:nvPr/>
        </p:nvGrpSpPr>
        <p:grpSpPr>
          <a:xfrm>
            <a:off x="5757730" y="4157580"/>
            <a:ext cx="2776686" cy="2579238"/>
            <a:chOff x="5940152" y="2636912"/>
            <a:chExt cx="2520280" cy="2276382"/>
          </a:xfrm>
        </p:grpSpPr>
        <p:pic>
          <p:nvPicPr>
            <p:cNvPr id="13" name="Picture 1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40152" y="2636912"/>
              <a:ext cx="2520280" cy="22763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7740352" y="263691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 smtClean="0"/>
                <a:t>②</a:t>
              </a:r>
              <a:endParaRPr kumimoji="1" lang="ja-JP" altLang="en-US" dirty="0"/>
            </a:p>
          </p:txBody>
        </p:sp>
      </p:grpSp>
      <p:pic>
        <p:nvPicPr>
          <p:cNvPr id="11" name="図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216" y="1456380"/>
            <a:ext cx="5428811" cy="1509616"/>
          </a:xfrm>
          <a:prstGeom prst="rect">
            <a:avLst/>
          </a:prstGeom>
        </p:spPr>
      </p:pic>
      <p:cxnSp>
        <p:nvCxnSpPr>
          <p:cNvPr id="14" name="直線矢印コネクタ 13"/>
          <p:cNvCxnSpPr/>
          <p:nvPr/>
        </p:nvCxnSpPr>
        <p:spPr>
          <a:xfrm flipH="1" flipV="1">
            <a:off x="5820061" y="2467374"/>
            <a:ext cx="607716" cy="405131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5851225" y="2971424"/>
            <a:ext cx="22365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予測したい</a:t>
            </a:r>
            <a:endParaRPr lang="en-US" altLang="ja-JP" sz="3200" dirty="0" smtClean="0"/>
          </a:p>
          <a:p>
            <a:r>
              <a:rPr lang="ja-JP" altLang="en-US" sz="3200" dirty="0" smtClean="0"/>
              <a:t>グラフ</a:t>
            </a:r>
            <a:endParaRPr kumimoji="1" lang="ja-JP" altLang="en-US" sz="3200" dirty="0" smtClean="0"/>
          </a:p>
        </p:txBody>
      </p:sp>
      <p:cxnSp>
        <p:nvCxnSpPr>
          <p:cNvPr id="26" name="直線矢印コネクタ 25"/>
          <p:cNvCxnSpPr/>
          <p:nvPr/>
        </p:nvCxnSpPr>
        <p:spPr>
          <a:xfrm flipV="1">
            <a:off x="4702488" y="2467374"/>
            <a:ext cx="346239" cy="498622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/>
          <p:cNvSpPr txBox="1"/>
          <p:nvPr/>
        </p:nvSpPr>
        <p:spPr>
          <a:xfrm>
            <a:off x="3268215" y="2971424"/>
            <a:ext cx="22365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例題として</a:t>
            </a:r>
            <a:endParaRPr lang="en-US" altLang="ja-JP" sz="3200" dirty="0" smtClean="0"/>
          </a:p>
          <a:p>
            <a:r>
              <a:rPr lang="ja-JP" altLang="en-US" sz="3200" dirty="0" smtClean="0"/>
              <a:t>与えられた</a:t>
            </a:r>
            <a:endParaRPr lang="en-US" altLang="ja-JP" sz="3200" dirty="0" smtClean="0"/>
          </a:p>
          <a:p>
            <a:r>
              <a:rPr lang="ja-JP" altLang="en-US" sz="3200" dirty="0" smtClean="0"/>
              <a:t>グラフ</a:t>
            </a:r>
            <a:endParaRPr kumimoji="1" lang="ja-JP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659716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3600" dirty="0" smtClean="0"/>
              <a:t>実験結果</a:t>
            </a:r>
            <a:r>
              <a:rPr lang="en-US" altLang="ja-JP" sz="3600" dirty="0" smtClean="0">
                <a:latin typeface="+mj-ea"/>
              </a:rPr>
              <a:t>(AUC)</a:t>
            </a:r>
            <a:endParaRPr kumimoji="1" lang="ja-JP" altLang="en-US" sz="3600" dirty="0">
              <a:latin typeface="+mj-ea"/>
            </a:endParaRPr>
          </a:p>
        </p:txBody>
      </p:sp>
      <p:sp>
        <p:nvSpPr>
          <p:cNvPr id="5" name="コンテンツ プレースホル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en-US" altLang="ja-JP" dirty="0" smtClean="0"/>
          </a:p>
          <a:p>
            <a:endParaRPr lang="en-US" altLang="ja-JP" dirty="0" smtClean="0"/>
          </a:p>
          <a:p>
            <a:endParaRPr kumimoji="1" lang="en-US" altLang="ja-JP" dirty="0" smtClean="0"/>
          </a:p>
          <a:p>
            <a:endParaRPr lang="en-US" altLang="ja-JP" dirty="0" smtClean="0"/>
          </a:p>
          <a:p>
            <a:endParaRPr kumimoji="1" lang="en-US" altLang="ja-JP" dirty="0" smtClean="0"/>
          </a:p>
          <a:p>
            <a:endParaRPr lang="en-US" altLang="ja-JP" dirty="0" smtClean="0"/>
          </a:p>
          <a:p>
            <a:endParaRPr kumimoji="1" lang="en-US" altLang="ja-JP" dirty="0" smtClean="0"/>
          </a:p>
          <a:p>
            <a:endParaRPr lang="en-US" altLang="ja-JP" dirty="0" smtClean="0"/>
          </a:p>
        </p:txBody>
      </p:sp>
      <p:sp>
        <p:nvSpPr>
          <p:cNvPr id="10" name="正方形/長方形 9"/>
          <p:cNvSpPr/>
          <p:nvPr/>
        </p:nvSpPr>
        <p:spPr>
          <a:xfrm>
            <a:off x="1187624" y="1196752"/>
            <a:ext cx="6696744" cy="57606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1196752"/>
            <a:ext cx="6840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ja-JP" altLang="en-US" sz="2600" dirty="0" smtClean="0">
                <a:solidFill>
                  <a:srgbClr val="E8BC4A"/>
                </a:solidFill>
              </a:rPr>
              <a:t>部分パスは特徴として有効</a:t>
            </a:r>
            <a:endParaRPr lang="en-US" altLang="ja-JP" sz="2600" dirty="0" smtClean="0">
              <a:solidFill>
                <a:srgbClr val="E8BC4A"/>
              </a:solidFill>
            </a:endParaRPr>
          </a:p>
          <a:p>
            <a:endParaRPr kumimoji="1" lang="ja-JP" altLang="en-US" dirty="0">
              <a:solidFill>
                <a:srgbClr val="E8BC4A"/>
              </a:solidFill>
            </a:endParaRPr>
          </a:p>
        </p:txBody>
      </p:sp>
      <p:pic>
        <p:nvPicPr>
          <p:cNvPr id="1028" name="Picture 4" descr="C:\My Dropbox\6研\輪講\数理輪講\suri_au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2410" y="1970800"/>
            <a:ext cx="6699950" cy="40504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7318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3600" dirty="0" smtClean="0"/>
              <a:t>実験結果</a:t>
            </a:r>
            <a:r>
              <a:rPr lang="en-US" altLang="ja-JP" sz="3600" dirty="0" smtClean="0">
                <a:latin typeface="+mj-ea"/>
              </a:rPr>
              <a:t>(</a:t>
            </a:r>
            <a:r>
              <a:rPr lang="ja-JP" altLang="en-US" sz="3600" dirty="0" smtClean="0">
                <a:latin typeface="+mj-ea"/>
              </a:rPr>
              <a:t>計算速度</a:t>
            </a:r>
            <a:r>
              <a:rPr lang="en-US" altLang="ja-JP" sz="3600" dirty="0" smtClean="0">
                <a:latin typeface="+mj-ea"/>
              </a:rPr>
              <a:t>)</a:t>
            </a:r>
            <a:endParaRPr kumimoji="1" lang="ja-JP" altLang="en-US" sz="3600" dirty="0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2010/11/26 </a:t>
            </a:r>
            <a:r>
              <a:rPr kumimoji="1" lang="ja-JP" altLang="en-US" smtClean="0"/>
              <a:t>数理情報学輪講</a:t>
            </a:r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DC9C2-89B2-48B8-9F19-A156D7C9CA9C}" type="slidenum">
              <a:rPr kumimoji="1" lang="ja-JP" altLang="en-US" smtClean="0"/>
              <a:pPr/>
              <a:t>39</a:t>
            </a:fld>
            <a:endParaRPr kumimoji="1" lang="ja-JP" altLang="en-US" dirty="0"/>
          </a:p>
        </p:txBody>
      </p:sp>
      <p:sp>
        <p:nvSpPr>
          <p:cNvPr id="5" name="コンテンツ プレースホル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endParaRPr kumimoji="1" lang="en-US" altLang="ja-JP" dirty="0" smtClean="0"/>
          </a:p>
          <a:p>
            <a:pPr>
              <a:buNone/>
            </a:pP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187624" y="1196752"/>
            <a:ext cx="6696744" cy="57606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15616" y="1196752"/>
            <a:ext cx="6840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ja-JP" altLang="en-US" sz="2600" dirty="0" smtClean="0">
                <a:solidFill>
                  <a:srgbClr val="E8BC4A"/>
                </a:solidFill>
              </a:rPr>
              <a:t>  提案カーネルは既存の木カーネルより高速</a:t>
            </a:r>
            <a:endParaRPr lang="en-US" altLang="ja-JP" sz="2600" dirty="0" smtClean="0">
              <a:solidFill>
                <a:srgbClr val="E8BC4A"/>
              </a:solidFill>
            </a:endParaRPr>
          </a:p>
          <a:p>
            <a:endParaRPr kumimoji="1" lang="ja-JP" altLang="en-US" dirty="0"/>
          </a:p>
        </p:txBody>
      </p:sp>
      <p:pic>
        <p:nvPicPr>
          <p:cNvPr id="10" name="Picture 3" descr="C:\My Dropbox\6研\輪講\数理輪講\suri_tim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2002677"/>
            <a:ext cx="6984776" cy="42226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897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8115" y="1446832"/>
            <a:ext cx="6167771" cy="5229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4273175" y="3046682"/>
            <a:ext cx="30167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斎藤 翔</a:t>
            </a:r>
            <a:r>
              <a:rPr lang="ja-JP" altLang="en-US" sz="3200" dirty="0" smtClean="0"/>
              <a:t>太</a:t>
            </a:r>
            <a:endParaRPr lang="en-US" altLang="ja-JP" sz="3200" dirty="0" smtClean="0"/>
          </a:p>
          <a:p>
            <a:r>
              <a:rPr lang="en-US" altLang="ja-JP" sz="3200" dirty="0" smtClean="0"/>
              <a:t>2011</a:t>
            </a:r>
            <a:r>
              <a:rPr lang="ja-JP" altLang="en-US" sz="3200" dirty="0" smtClean="0"/>
              <a:t>年度学士卒</a:t>
            </a:r>
            <a:endParaRPr kumimoji="1" lang="en-US" altLang="ja-JP" sz="32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8779" y="4699000"/>
            <a:ext cx="87572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研究テーマ</a:t>
            </a:r>
            <a:r>
              <a:rPr kumimoji="1" lang="ja-JP" altLang="en-US" sz="3200" dirty="0" smtClean="0"/>
              <a:t>：長期流行するツイートの早期検出</a:t>
            </a:r>
          </a:p>
        </p:txBody>
      </p:sp>
      <p:pic>
        <p:nvPicPr>
          <p:cNvPr id="4" name="図 3" descr="17180760_4266450317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882" y="3046682"/>
            <a:ext cx="1077218" cy="107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94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長期流行するツイート？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3386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たくさん共有されるツイートが面白いとは限らない</a:t>
            </a:r>
            <a:endParaRPr kumimoji="1" lang="ja-JP" altLang="en-US" sz="2400" dirty="0"/>
          </a:p>
        </p:txBody>
      </p:sp>
      <p:pic>
        <p:nvPicPr>
          <p:cNvPr id="8" name="Picture 2" descr="C:\Users\Unknown\Documents\My Dropbox\6ken\slides\slide_IBIS\ww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6825" y="2273587"/>
            <a:ext cx="3041794" cy="1334120"/>
          </a:xfrm>
          <a:prstGeom prst="rect">
            <a:avLst/>
          </a:prstGeom>
          <a:noFill/>
        </p:spPr>
      </p:pic>
      <p:pic>
        <p:nvPicPr>
          <p:cNvPr id="9" name="Picture 2" descr="C:\Users\Unknown\Documents\My Dropbox\6ken\slides\slide_IBIS\s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39815" y="2273587"/>
            <a:ext cx="2986105" cy="1312422"/>
          </a:xfrm>
          <a:prstGeom prst="rect">
            <a:avLst/>
          </a:prstGeom>
          <a:noFill/>
        </p:spPr>
      </p:pic>
      <p:sp>
        <p:nvSpPr>
          <p:cNvPr id="10" name="テキスト ボックス 9"/>
          <p:cNvSpPr txBox="1"/>
          <p:nvPr/>
        </p:nvSpPr>
        <p:spPr>
          <a:xfrm>
            <a:off x="1323983" y="3586009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クスっと面白い程度の話題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317205" y="358600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有名人のツイート</a:t>
            </a: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3140634" y="6354085"/>
            <a:ext cx="3229946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V="1">
            <a:off x="3293034" y="4956134"/>
            <a:ext cx="0" cy="15503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1620185" y="4301553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このような話題の特徴：流行が一過性</a:t>
            </a:r>
          </a:p>
        </p:txBody>
      </p:sp>
      <p:sp>
        <p:nvSpPr>
          <p:cNvPr id="19" name="フリーフォーム 18"/>
          <p:cNvSpPr/>
          <p:nvPr/>
        </p:nvSpPr>
        <p:spPr>
          <a:xfrm>
            <a:off x="3289588" y="5183493"/>
            <a:ext cx="2908519" cy="1168153"/>
          </a:xfrm>
          <a:custGeom>
            <a:avLst/>
            <a:gdLst>
              <a:gd name="connsiteX0" fmla="*/ 0 w 2908519"/>
              <a:gd name="connsiteY0" fmla="*/ 1168153 h 1168153"/>
              <a:gd name="connsiteX1" fmla="*/ 109755 w 2908519"/>
              <a:gd name="connsiteY1" fmla="*/ 587996 h 1168153"/>
              <a:gd name="connsiteX2" fmla="*/ 399823 w 2908519"/>
              <a:gd name="connsiteY2" fmla="*/ 0 h 1168153"/>
              <a:gd name="connsiteX3" fmla="*/ 2908519 w 2908519"/>
              <a:gd name="connsiteY3" fmla="*/ 0 h 116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519" h="1168153">
                <a:moveTo>
                  <a:pt x="0" y="1168153"/>
                </a:moveTo>
                <a:lnTo>
                  <a:pt x="109755" y="587996"/>
                </a:lnTo>
                <a:lnTo>
                  <a:pt x="399823" y="0"/>
                </a:lnTo>
                <a:lnTo>
                  <a:pt x="2908519" y="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3289588" y="6106717"/>
            <a:ext cx="473336" cy="0"/>
          </a:xfrm>
          <a:prstGeom prst="straightConnector1">
            <a:avLst/>
          </a:prstGeom>
          <a:ln>
            <a:solidFill>
              <a:schemeClr val="accent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3762924" y="5721208"/>
            <a:ext cx="1422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1</a:t>
            </a:r>
            <a:r>
              <a:rPr kumimoji="1" lang="ja-JP" altLang="en-US" sz="2800" dirty="0" smtClean="0"/>
              <a:t>日以内</a:t>
            </a: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220064" y="4956134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RT</a:t>
            </a:r>
            <a:r>
              <a:rPr kumimoji="1" lang="ja-JP" altLang="en-US" sz="2400" dirty="0" smtClean="0"/>
              <a:t>数</a:t>
            </a: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370580" y="601359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時間</a:t>
            </a:r>
          </a:p>
        </p:txBody>
      </p:sp>
    </p:spTree>
    <p:extLst>
      <p:ext uri="{BB962C8B-B14F-4D97-AF65-F5344CB8AC3E}">
        <p14:creationId xmlns:p14="http://schemas.microsoft.com/office/powerpoint/2010/main" val="350653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600" dirty="0" smtClean="0"/>
              <a:t>長期間流行するツイートは非常に稀</a:t>
            </a:r>
            <a:r>
              <a:rPr kumimoji="1" lang="en-US" altLang="ja-JP" sz="3600" dirty="0" smtClean="0"/>
              <a:t>	</a:t>
            </a:r>
            <a:endParaRPr kumimoji="1" lang="ja-JP" altLang="en-US" sz="3600" dirty="0"/>
          </a:p>
        </p:txBody>
      </p:sp>
      <p:pic>
        <p:nvPicPr>
          <p:cNvPr id="4" name="図 3" descr="percentile_amp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20" y="1666056"/>
            <a:ext cx="5291322" cy="4257861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 rot="16200000">
            <a:off x="-582672" y="3486211"/>
            <a:ext cx="4026080" cy="58477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000000"/>
                </a:solidFill>
              </a:rPr>
              <a:t>最初の</a:t>
            </a:r>
            <a:r>
              <a:rPr kumimoji="1" lang="en-US" altLang="ja-JP" sz="3200" dirty="0" smtClean="0">
                <a:solidFill>
                  <a:srgbClr val="000000"/>
                </a:solidFill>
              </a:rPr>
              <a:t>50</a:t>
            </a:r>
            <a:r>
              <a:rPr kumimoji="1" lang="ja-JP" altLang="en-US" sz="3200" dirty="0" smtClean="0">
                <a:solidFill>
                  <a:srgbClr val="000000"/>
                </a:solidFill>
              </a:rPr>
              <a:t>日の</a:t>
            </a:r>
            <a:r>
              <a:rPr kumimoji="1" lang="en-US" altLang="ja-JP" sz="3200" dirty="0" smtClean="0">
                <a:solidFill>
                  <a:srgbClr val="000000"/>
                </a:solidFill>
              </a:rPr>
              <a:t>RT</a:t>
            </a:r>
            <a:r>
              <a:rPr kumimoji="1" lang="ja-JP" altLang="en-US" sz="3200" dirty="0" smtClean="0">
                <a:solidFill>
                  <a:srgbClr val="000000"/>
                </a:solidFill>
              </a:rPr>
              <a:t>数</a:t>
            </a:r>
          </a:p>
        </p:txBody>
      </p:sp>
      <p:grpSp>
        <p:nvGrpSpPr>
          <p:cNvPr id="14" name="図形グループ 13"/>
          <p:cNvGrpSpPr/>
          <p:nvPr/>
        </p:nvGrpSpPr>
        <p:grpSpPr>
          <a:xfrm>
            <a:off x="2691460" y="5694557"/>
            <a:ext cx="2918287" cy="923330"/>
            <a:chOff x="2385223" y="5895895"/>
            <a:chExt cx="2918287" cy="923330"/>
          </a:xfrm>
          <a:solidFill>
            <a:srgbClr val="FFFFFF"/>
          </a:solidFill>
        </p:grpSpPr>
        <p:sp>
          <p:nvSpPr>
            <p:cNvPr id="10" name="テキスト ボックス 9"/>
            <p:cNvSpPr txBox="1"/>
            <p:nvPr/>
          </p:nvSpPr>
          <p:spPr>
            <a:xfrm>
              <a:off x="2580680" y="5895895"/>
              <a:ext cx="2685351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solidFill>
                    <a:schemeClr val="bg1"/>
                  </a:solidFill>
                </a:rPr>
                <a:t>最初の</a:t>
              </a:r>
              <a:r>
                <a:rPr kumimoji="1" lang="en-US" altLang="ja-JP" sz="2400" dirty="0" smtClean="0">
                  <a:solidFill>
                    <a:schemeClr val="bg1"/>
                  </a:solidFill>
                </a:rPr>
                <a:t>50</a:t>
              </a:r>
              <a:r>
                <a:rPr kumimoji="1" lang="ja-JP" altLang="en-US" sz="2400" dirty="0" smtClean="0">
                  <a:solidFill>
                    <a:schemeClr val="bg1"/>
                  </a:solidFill>
                </a:rPr>
                <a:t>日の</a:t>
              </a:r>
              <a:r>
                <a:rPr kumimoji="1" lang="en-US" altLang="ja-JP" sz="2400" dirty="0" smtClean="0">
                  <a:solidFill>
                    <a:schemeClr val="bg1"/>
                  </a:solidFill>
                </a:rPr>
                <a:t>RT</a:t>
              </a:r>
              <a:r>
                <a:rPr kumimoji="1" lang="ja-JP" altLang="en-US" sz="2400" dirty="0" smtClean="0">
                  <a:solidFill>
                    <a:schemeClr val="bg1"/>
                  </a:solidFill>
                </a:rPr>
                <a:t>数</a:t>
              </a: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2580680" y="6357560"/>
              <a:ext cx="2685351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solidFill>
                    <a:schemeClr val="bg1"/>
                  </a:solidFill>
                </a:rPr>
                <a:t>最初の</a:t>
              </a:r>
              <a:r>
                <a:rPr lang="en-US" altLang="ja-JP" sz="2400" dirty="0" smtClean="0">
                  <a:solidFill>
                    <a:schemeClr val="bg1"/>
                  </a:solidFill>
                </a:rPr>
                <a:t>1</a:t>
              </a:r>
              <a:r>
                <a:rPr kumimoji="1" lang="en-US" altLang="ja-JP" sz="2400" dirty="0" smtClean="0">
                  <a:solidFill>
                    <a:schemeClr val="bg1"/>
                  </a:solidFill>
                </a:rPr>
                <a:t>0</a:t>
              </a:r>
              <a:r>
                <a:rPr kumimoji="1" lang="ja-JP" altLang="en-US" sz="2400" dirty="0" smtClean="0">
                  <a:solidFill>
                    <a:schemeClr val="bg1"/>
                  </a:solidFill>
                </a:rPr>
                <a:t>日の</a:t>
              </a:r>
              <a:r>
                <a:rPr kumimoji="1" lang="en-US" altLang="ja-JP" sz="2400" dirty="0" smtClean="0">
                  <a:solidFill>
                    <a:schemeClr val="bg1"/>
                  </a:solidFill>
                </a:rPr>
                <a:t>RT</a:t>
              </a:r>
              <a:r>
                <a:rPr kumimoji="1" lang="ja-JP" altLang="en-US" sz="2400" dirty="0" smtClean="0">
                  <a:solidFill>
                    <a:schemeClr val="bg1"/>
                  </a:solidFill>
                </a:rPr>
                <a:t>数</a:t>
              </a:r>
            </a:p>
          </p:txBody>
        </p:sp>
        <p:cxnSp>
          <p:nvCxnSpPr>
            <p:cNvPr id="13" name="直線コネクタ 12"/>
            <p:cNvCxnSpPr/>
            <p:nvPr/>
          </p:nvCxnSpPr>
          <p:spPr>
            <a:xfrm>
              <a:off x="2385223" y="6357560"/>
              <a:ext cx="2918287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図形グループ 2"/>
          <p:cNvGrpSpPr/>
          <p:nvPr/>
        </p:nvGrpSpPr>
        <p:grpSpPr>
          <a:xfrm>
            <a:off x="1093357" y="1105799"/>
            <a:ext cx="3193812" cy="4601295"/>
            <a:chOff x="1093357" y="1105799"/>
            <a:chExt cx="3193812" cy="4601295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1093357" y="1105799"/>
              <a:ext cx="305724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200" dirty="0" smtClean="0">
                  <a:solidFill>
                    <a:schemeClr val="accent2"/>
                  </a:solidFill>
                </a:rPr>
                <a:t>普通のツイート</a:t>
              </a:r>
            </a:p>
          </p:txBody>
        </p:sp>
        <p:sp>
          <p:nvSpPr>
            <p:cNvPr id="5" name="円/楕円 4"/>
            <p:cNvSpPr/>
            <p:nvPr/>
          </p:nvSpPr>
          <p:spPr>
            <a:xfrm>
              <a:off x="1654131" y="1835252"/>
              <a:ext cx="2633038" cy="3871842"/>
            </a:xfrm>
            <a:prstGeom prst="ellipse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" name="図形グループ 11"/>
          <p:cNvGrpSpPr/>
          <p:nvPr/>
        </p:nvGrpSpPr>
        <p:grpSpPr>
          <a:xfrm>
            <a:off x="4150604" y="1105799"/>
            <a:ext cx="4802458" cy="4601295"/>
            <a:chOff x="4150604" y="1105799"/>
            <a:chExt cx="4802458" cy="4601295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4287169" y="1105799"/>
              <a:ext cx="4665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3200" dirty="0" smtClean="0">
                  <a:solidFill>
                    <a:schemeClr val="accent1"/>
                  </a:solidFill>
                </a:rPr>
                <a:t>長期間流行する</a:t>
              </a:r>
              <a:r>
                <a:rPr kumimoji="1" lang="ja-JP" altLang="en-US" sz="3200" dirty="0" smtClean="0">
                  <a:solidFill>
                    <a:schemeClr val="accent1"/>
                  </a:solidFill>
                </a:rPr>
                <a:t>ツイート</a:t>
              </a:r>
            </a:p>
          </p:txBody>
        </p:sp>
        <p:sp>
          <p:nvSpPr>
            <p:cNvPr id="6" name="円/楕円 5"/>
            <p:cNvSpPr/>
            <p:nvPr/>
          </p:nvSpPr>
          <p:spPr>
            <a:xfrm>
              <a:off x="4150604" y="1835252"/>
              <a:ext cx="2633038" cy="3871842"/>
            </a:xfrm>
            <a:prstGeom prst="ellipse">
              <a:avLst/>
            </a:prstGeom>
            <a:noFill/>
            <a:ln w="3810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4545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600" dirty="0" smtClean="0"/>
              <a:t>長期流行するツイートの早期発見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46492"/>
            <a:ext cx="8229600" cy="707418"/>
          </a:xfrm>
        </p:spPr>
        <p:txBody>
          <a:bodyPr>
            <a:normAutofit fontScale="92500" lnSpcReduction="20000"/>
          </a:bodyPr>
          <a:lstStyle/>
          <a:p>
            <a:r>
              <a:rPr lang="ja-JP" altLang="en-US" dirty="0" smtClean="0"/>
              <a:t>共有した人の友達関係に注目</a:t>
            </a:r>
            <a:endParaRPr kumimoji="1" lang="ja-JP" altLang="en-US" dirty="0"/>
          </a:p>
        </p:txBody>
      </p:sp>
      <p:pic>
        <p:nvPicPr>
          <p:cNvPr id="4" name="図 3" descr="social_graph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516" y="2354020"/>
            <a:ext cx="2045680" cy="260150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テキスト ボックス 4"/>
          <p:cNvSpPr txBox="1"/>
          <p:nvPr/>
        </p:nvSpPr>
        <p:spPr>
          <a:xfrm>
            <a:off x="1461793" y="1953910"/>
            <a:ext cx="2993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普通のソーシャルグラフ</a:t>
            </a:r>
            <a:endParaRPr kumimoji="1" lang="ja-JP" altLang="en-US" sz="2000" dirty="0" smtClean="0"/>
          </a:p>
        </p:txBody>
      </p:sp>
      <p:pic>
        <p:nvPicPr>
          <p:cNvPr id="6" name="図 5" descr="topic_graph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469" y="2354021"/>
            <a:ext cx="2045678" cy="310003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テキスト ボックス 6"/>
          <p:cNvSpPr txBox="1"/>
          <p:nvPr/>
        </p:nvSpPr>
        <p:spPr>
          <a:xfrm>
            <a:off x="5328294" y="196692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トピックグラフ</a:t>
            </a:r>
            <a:endParaRPr kumimoji="1" lang="ja-JP" altLang="en-US" sz="2000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9947" y="5456219"/>
            <a:ext cx="7339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長期流行するツイートは</a:t>
            </a:r>
            <a:r>
              <a:rPr kumimoji="1" lang="ja-JP" altLang="en-US" sz="2400" dirty="0" smtClean="0">
                <a:solidFill>
                  <a:schemeClr val="accent1"/>
                </a:solidFill>
              </a:rPr>
              <a:t>トピックグラフの時間発展</a:t>
            </a:r>
            <a:r>
              <a:rPr kumimoji="1" lang="ja-JP" altLang="en-US" sz="2400" dirty="0" smtClean="0"/>
              <a:t>が通常のツイートとは異なると仮定</a:t>
            </a:r>
          </a:p>
        </p:txBody>
      </p:sp>
    </p:spTree>
    <p:extLst>
      <p:ext uri="{BB962C8B-B14F-4D97-AF65-F5344CB8AC3E}">
        <p14:creationId xmlns:p14="http://schemas.microsoft.com/office/powerpoint/2010/main" val="2350899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提案手法の有効性を確認</a:t>
            </a:r>
            <a:endParaRPr kumimoji="1" lang="ja-JP" altLang="en-US" dirty="0"/>
          </a:p>
        </p:txBody>
      </p:sp>
      <p:pic>
        <p:nvPicPr>
          <p:cNvPr id="5" name="図 4" descr="12hou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333" y="1658495"/>
            <a:ext cx="4514275" cy="366619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277833" y="5616560"/>
            <a:ext cx="6822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5</a:t>
            </a:r>
            <a:r>
              <a:rPr kumimoji="1" lang="ja-JP" altLang="en-US" sz="2400" dirty="0" smtClean="0"/>
              <a:t>日程度のデータから</a:t>
            </a:r>
            <a:r>
              <a:rPr kumimoji="1" lang="en-US" altLang="ja-JP" sz="2400" dirty="0" smtClean="0"/>
              <a:t>90%</a:t>
            </a:r>
            <a:r>
              <a:rPr kumimoji="1" lang="ja-JP" altLang="en-US" sz="2400" dirty="0" smtClean="0"/>
              <a:t>以上の確率で長期流行するかどうか検出可能！</a:t>
            </a:r>
          </a:p>
        </p:txBody>
      </p:sp>
    </p:spTree>
    <p:extLst>
      <p:ext uri="{BB962C8B-B14F-4D97-AF65-F5344CB8AC3E}">
        <p14:creationId xmlns:p14="http://schemas.microsoft.com/office/powerpoint/2010/main" val="1087358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（2011-05-27 13.23.44）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14" y="1253036"/>
            <a:ext cx="7954862" cy="433901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68934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一緒に研究しましょう</a:t>
            </a:r>
            <a:endParaRPr kumimoji="1" lang="ja-JP" altLang="en-US" dirty="0"/>
          </a:p>
        </p:txBody>
      </p:sp>
      <p:pic>
        <p:nvPicPr>
          <p:cNvPr id="4" name="図 3" descr="image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6" y="1143962"/>
            <a:ext cx="1400695" cy="1808018"/>
          </a:xfrm>
          <a:prstGeom prst="rect">
            <a:avLst/>
          </a:prstGeom>
        </p:spPr>
      </p:pic>
      <p:pic>
        <p:nvPicPr>
          <p:cNvPr id="3" name="図 2" descr="kashim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65" y="1143962"/>
            <a:ext cx="1356013" cy="180801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5920" y="4867354"/>
            <a:ext cx="3468833" cy="210423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318456"/>
            <a:ext cx="2528316" cy="2304776"/>
          </a:xfrm>
          <a:prstGeom prst="rect">
            <a:avLst/>
          </a:prstGeom>
        </p:spPr>
      </p:pic>
      <p:pic>
        <p:nvPicPr>
          <p:cNvPr id="8" name="図 7" descr="Picture 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3951" y="4867354"/>
            <a:ext cx="3181969" cy="2519658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9537" y="1253036"/>
            <a:ext cx="1575216" cy="19028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6912" y="2951980"/>
            <a:ext cx="2047841" cy="20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40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Ph_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811" y="1773484"/>
            <a:ext cx="6399615" cy="45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6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pharmacology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850270"/>
            <a:ext cx="5969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3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スクリーンショット（2011-05-27 12.22.17）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1279544"/>
            <a:ext cx="6578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69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 descr="BFxenonHID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70" y="3182996"/>
            <a:ext cx="2187388" cy="1256039"/>
          </a:xfrm>
          <a:prstGeom prst="rect">
            <a:avLst/>
          </a:prstGeom>
        </p:spPr>
      </p:pic>
      <p:pic>
        <p:nvPicPr>
          <p:cNvPr id="22" name="図 21" descr="BFxen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090" y="2795521"/>
            <a:ext cx="2667000" cy="622300"/>
          </a:xfrm>
          <a:prstGeom prst="rect">
            <a:avLst/>
          </a:prstGeom>
        </p:spPr>
      </p:pic>
      <p:pic>
        <p:nvPicPr>
          <p:cNvPr id="25" name="図 24" descr="rollingondubs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17" y="4053578"/>
            <a:ext cx="2292240" cy="770914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306" y="926179"/>
            <a:ext cx="2886635" cy="999220"/>
          </a:xfrm>
          <a:prstGeom prst="rect">
            <a:avLst/>
          </a:prstGeom>
        </p:spPr>
      </p:pic>
      <p:pic>
        <p:nvPicPr>
          <p:cNvPr id="32" name="図 31" descr="Yahoo!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356" y="1269453"/>
            <a:ext cx="12700" cy="12700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6241" y="3250279"/>
            <a:ext cx="12700" cy="12700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6241" y="3250279"/>
            <a:ext cx="12700" cy="12700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6241" y="3250279"/>
            <a:ext cx="12700" cy="12700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6241" y="3250279"/>
            <a:ext cx="12700" cy="12700"/>
          </a:xfrm>
          <a:prstGeom prst="rect">
            <a:avLst/>
          </a:prstGeom>
        </p:spPr>
      </p:pic>
      <p:pic>
        <p:nvPicPr>
          <p:cNvPr id="40" name="図 39" descr="スクリーンショット（2011-05-26 17.31.38）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801" y="1118920"/>
            <a:ext cx="2755900" cy="609600"/>
          </a:xfrm>
          <a:prstGeom prst="rect">
            <a:avLst/>
          </a:prstGeom>
        </p:spPr>
      </p:pic>
      <p:pic>
        <p:nvPicPr>
          <p:cNvPr id="41" name="図 40" descr="スクリーンショット（2011-05-26 17.32.23）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151" y="4159635"/>
            <a:ext cx="1511300" cy="558800"/>
          </a:xfrm>
          <a:prstGeom prst="rect">
            <a:avLst/>
          </a:prstGeom>
        </p:spPr>
      </p:pic>
      <p:pic>
        <p:nvPicPr>
          <p:cNvPr id="42" name="図 41" descr="スクリーンショット（2011-05-26 17.32.48）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156" y="5586705"/>
            <a:ext cx="2616200" cy="749300"/>
          </a:xfrm>
          <a:prstGeom prst="rect">
            <a:avLst/>
          </a:prstGeom>
        </p:spPr>
      </p:pic>
      <p:pic>
        <p:nvPicPr>
          <p:cNvPr id="44" name="図 43" descr="microsoft_logo.jpe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00" y="2232845"/>
            <a:ext cx="3161048" cy="761939"/>
          </a:xfrm>
          <a:prstGeom prst="rect">
            <a:avLst/>
          </a:prstGeom>
        </p:spPr>
      </p:pic>
      <p:pic>
        <p:nvPicPr>
          <p:cNvPr id="47" name="図 46" descr="楽天 ロゴ.jpe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171" y="5048659"/>
            <a:ext cx="2875056" cy="1076092"/>
          </a:xfrm>
          <a:prstGeom prst="rect">
            <a:avLst/>
          </a:prstGeom>
        </p:spPr>
      </p:pic>
      <p:pic>
        <p:nvPicPr>
          <p:cNvPr id="48" name="図 47" descr="スクリーンショット（2011-05-26 17.36.14）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837" y="4913252"/>
            <a:ext cx="2044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31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image0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477" y="2315882"/>
            <a:ext cx="1400695" cy="1808018"/>
          </a:xfrm>
          <a:prstGeom prst="rect">
            <a:avLst/>
          </a:prstGeom>
        </p:spPr>
      </p:pic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メンバー紹介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273175" y="3046682"/>
            <a:ext cx="19627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山西</a:t>
            </a:r>
            <a:r>
              <a:rPr lang="en-US" altLang="ja-JP" sz="3200" dirty="0" smtClean="0"/>
              <a:t> </a:t>
            </a:r>
            <a:r>
              <a:rPr lang="ja-JP" altLang="en-US" sz="3200" dirty="0" smtClean="0"/>
              <a:t>健司</a:t>
            </a:r>
            <a:endParaRPr lang="en-US" altLang="ja-JP" sz="3200" dirty="0" smtClean="0"/>
          </a:p>
          <a:p>
            <a:r>
              <a:rPr kumimoji="1" lang="ja-JP" altLang="en-US" sz="3200" dirty="0" smtClean="0"/>
              <a:t>教授</a:t>
            </a:r>
            <a:endParaRPr kumimoji="1" lang="ja-JP" altLang="en-US" sz="32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69281" y="4699000"/>
            <a:ext cx="750974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キーワード：記述長</a:t>
            </a:r>
            <a:r>
              <a:rPr lang="ja-JP" altLang="en-US" sz="3200" dirty="0" smtClean="0"/>
              <a:t>／隠れダイナミクス</a:t>
            </a:r>
            <a:endParaRPr kumimoji="1" lang="en-US" altLang="ja-JP" sz="3200" dirty="0" smtClean="0"/>
          </a:p>
        </p:txBody>
      </p:sp>
      <p:sp>
        <p:nvSpPr>
          <p:cNvPr id="13" name="正方形/長方形 12"/>
          <p:cNvSpPr/>
          <p:nvPr/>
        </p:nvSpPr>
        <p:spPr>
          <a:xfrm>
            <a:off x="1987174" y="5974541"/>
            <a:ext cx="487082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 smtClean="0"/>
              <a:t>略歴：東大</a:t>
            </a:r>
            <a:r>
              <a:rPr lang="en-US" altLang="ja-JP" sz="3200" dirty="0"/>
              <a:t>→NEC</a:t>
            </a:r>
            <a:r>
              <a:rPr lang="en-US" altLang="ja-JP" sz="3200" dirty="0" smtClean="0"/>
              <a:t>→</a:t>
            </a:r>
            <a:r>
              <a:rPr lang="ja-JP" altLang="en-US" sz="3200" dirty="0" smtClean="0"/>
              <a:t>東大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232385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トワイライト">
  <a:themeElements>
    <a:clrScheme name="トワイライト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トワイライト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トワイライ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32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2522</TotalTime>
  <Words>1036</Words>
  <Application>Microsoft Macintosh PowerPoint</Application>
  <PresentationFormat>画面に合わせる (4:3)</PresentationFormat>
  <Paragraphs>359</Paragraphs>
  <Slides>45</Slides>
  <Notes>13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45</vt:i4>
      </vt:variant>
    </vt:vector>
  </HeadingPairs>
  <TitlesOfParts>
    <vt:vector size="46" baseType="lpstr">
      <vt:lpstr>トワイライト</vt:lpstr>
      <vt:lpstr>データマイニングと機械学習</vt:lpstr>
      <vt:lpstr>データマイニング</vt:lpstr>
      <vt:lpstr>機械学習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メンバー紹介</vt:lpstr>
      <vt:lpstr>メンバー紹介</vt:lpstr>
      <vt:lpstr>有用な知識の例： クラスタリング</vt:lpstr>
      <vt:lpstr>有用な知識の例： 判別</vt:lpstr>
      <vt:lpstr>有用な知識の例： 関係性</vt:lpstr>
      <vt:lpstr>有用な知識の例： 関係性</vt:lpstr>
      <vt:lpstr>今日お話しすること</vt:lpstr>
      <vt:lpstr>PowerPoint プレゼンテーション</vt:lpstr>
      <vt:lpstr>モデル選択</vt:lpstr>
      <vt:lpstr>最小記述長原理</vt:lpstr>
      <vt:lpstr>離散値から連続値へ</vt:lpstr>
      <vt:lpstr>工夫のポイント</vt:lpstr>
      <vt:lpstr>実験：ガウス混合分布</vt:lpstr>
      <vt:lpstr>実験：ガウス混合分布</vt:lpstr>
      <vt:lpstr>今後の研究</vt:lpstr>
      <vt:lpstr>PowerPoint プレゼンテーション</vt:lpstr>
      <vt:lpstr>動的グラフィカルモデリング</vt:lpstr>
      <vt:lpstr>本研究のポイント</vt:lpstr>
      <vt:lpstr>記述長最小化</vt:lpstr>
      <vt:lpstr>研究の有用性 </vt:lpstr>
      <vt:lpstr>結果（製品A）</vt:lpstr>
      <vt:lpstr>結果（製品B）</vt:lpstr>
      <vt:lpstr>結果（製品C）</vt:lpstr>
      <vt:lpstr>結果の解釈</vt:lpstr>
      <vt:lpstr>PowerPoint プレゼンテーション</vt:lpstr>
      <vt:lpstr>構造データについて</vt:lpstr>
      <vt:lpstr>内部構造データを扱う難しさ</vt:lpstr>
      <vt:lpstr>カーネル法で解決！</vt:lpstr>
      <vt:lpstr>内積さえあれば予測できる</vt:lpstr>
      <vt:lpstr>実験結果(AUC)</vt:lpstr>
      <vt:lpstr>実験結果(計算速度)</vt:lpstr>
      <vt:lpstr>PowerPoint プレゼンテーション</vt:lpstr>
      <vt:lpstr>長期流行するツイート？</vt:lpstr>
      <vt:lpstr>長期間流行するツイートは非常に稀 </vt:lpstr>
      <vt:lpstr>長期流行するツイートの早期発見</vt:lpstr>
      <vt:lpstr>提案手法の有効性を確認</vt:lpstr>
      <vt:lpstr>一緒に研究しましょう</vt:lpstr>
    </vt:vector>
  </TitlesOfParts>
  <Company>University of Tokyo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データマイニングと機械学習</dc:title>
  <dc:creator>Tomioka Ryota</dc:creator>
  <cp:lastModifiedBy>Tomioka Ryota</cp:lastModifiedBy>
  <cp:revision>82</cp:revision>
  <dcterms:created xsi:type="dcterms:W3CDTF">2011-05-27T05:01:55Z</dcterms:created>
  <dcterms:modified xsi:type="dcterms:W3CDTF">2012-05-16T05:09:48Z</dcterms:modified>
</cp:coreProperties>
</file>